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2" r:id="rId1"/>
  </p:sldMasterIdLst>
  <p:sldIdLst>
    <p:sldId id="266" r:id="rId2"/>
    <p:sldId id="268" r:id="rId3"/>
    <p:sldId id="269" r:id="rId4"/>
    <p:sldId id="270" r:id="rId5"/>
    <p:sldId id="271" r:id="rId6"/>
    <p:sldId id="280" r:id="rId7"/>
    <p:sldId id="279" r:id="rId8"/>
    <p:sldId id="274" r:id="rId9"/>
    <p:sldId id="273" r:id="rId10"/>
    <p:sldId id="272" r:id="rId11"/>
    <p:sldId id="276" r:id="rId12"/>
    <p:sldId id="283" r:id="rId13"/>
    <p:sldId id="282" r:id="rId14"/>
    <p:sldId id="28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45" autoAdjust="0"/>
    <p:restoredTop sz="94660"/>
  </p:normalViewPr>
  <p:slideViewPr>
    <p:cSldViewPr snapToGrid="0" showGuides="1">
      <p:cViewPr varScale="1">
        <p:scale>
          <a:sx n="114" d="100"/>
          <a:sy n="114" d="100"/>
        </p:scale>
        <p:origin x="132" y="10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hyperlink" Target="https://hcclive.hccfl.edu/shp/hillsborough/home" TargetMode="Externa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1.png"/><Relationship Id="rId7" Type="http://schemas.openxmlformats.org/officeDocument/2006/relationships/hyperlink" Target="https://hcclive.hccfl.edu/shp/hillsborough/home" TargetMode="External"/><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8.svg"/><Relationship Id="rId5" Type="http://schemas.openxmlformats.org/officeDocument/2006/relationships/image" Target="../media/image13.png"/><Relationship Id="rId10" Type="http://schemas.openxmlformats.org/officeDocument/2006/relationships/image" Target="../media/image17.png"/><Relationship Id="rId4" Type="http://schemas.openxmlformats.org/officeDocument/2006/relationships/image" Target="../media/image12.svg"/><Relationship Id="rId9"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C31D8-9970-4E4F-A20E-0E59B40709EF}"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76F0EA2C-8F22-4D40-986A-FCCAD02588F0}">
      <dgm:prSet/>
      <dgm:spPr/>
      <dgm:t>
        <a:bodyPr/>
        <a:lstStyle/>
        <a:p>
          <a:r>
            <a:rPr lang="en-US"/>
            <a:t>Dual Enrollment will transfer to the Florida State Universities System (SUS) due to the Florida Common Course Numbering System and the statewide articulation agreement.</a:t>
          </a:r>
        </a:p>
      </dgm:t>
    </dgm:pt>
    <dgm:pt modelId="{8273ACA9-13F3-4704-A804-D35A9D0D87D9}" type="parTrans" cxnId="{55599947-F222-4093-B331-AB595F334238}">
      <dgm:prSet/>
      <dgm:spPr/>
      <dgm:t>
        <a:bodyPr/>
        <a:lstStyle/>
        <a:p>
          <a:endParaRPr lang="en-US"/>
        </a:p>
      </dgm:t>
    </dgm:pt>
    <dgm:pt modelId="{769276FB-B268-4E84-A0F8-B4CD251C86CD}" type="sibTrans" cxnId="{55599947-F222-4093-B331-AB595F334238}">
      <dgm:prSet/>
      <dgm:spPr/>
      <dgm:t>
        <a:bodyPr/>
        <a:lstStyle/>
        <a:p>
          <a:endParaRPr lang="en-US"/>
        </a:p>
      </dgm:t>
    </dgm:pt>
    <dgm:pt modelId="{E58DC846-CB7C-4505-807E-BC2CE802A407}">
      <dgm:prSet/>
      <dgm:spPr/>
      <dgm:t>
        <a:bodyPr/>
        <a:lstStyle/>
        <a:p>
          <a:r>
            <a:rPr lang="en-US"/>
            <a:t>If students do not, upon high school graduation, attend the same college or university where they earned their dual enrollment credit, the application of transfer credit to general education, prerequisite, and degree programs may vary at the receiving institution.</a:t>
          </a:r>
        </a:p>
      </dgm:t>
    </dgm:pt>
    <dgm:pt modelId="{941D7250-DFE2-469B-B019-FA6838670E43}" type="parTrans" cxnId="{B361AEC9-9404-4E07-82D2-3682C1ED4458}">
      <dgm:prSet/>
      <dgm:spPr/>
      <dgm:t>
        <a:bodyPr/>
        <a:lstStyle/>
        <a:p>
          <a:endParaRPr lang="en-US"/>
        </a:p>
      </dgm:t>
    </dgm:pt>
    <dgm:pt modelId="{9D31B6D4-8FCC-425C-A905-3580CC0F9928}" type="sibTrans" cxnId="{B361AEC9-9404-4E07-82D2-3682C1ED4458}">
      <dgm:prSet/>
      <dgm:spPr/>
      <dgm:t>
        <a:bodyPr/>
        <a:lstStyle/>
        <a:p>
          <a:endParaRPr lang="en-US"/>
        </a:p>
      </dgm:t>
    </dgm:pt>
    <dgm:pt modelId="{EF220A4B-FC6F-4452-B55F-A31DC2538861}">
      <dgm:prSet/>
      <dgm:spPr/>
      <dgm:t>
        <a:bodyPr/>
        <a:lstStyle/>
        <a:p>
          <a:r>
            <a:rPr lang="en-US"/>
            <a:t>Florida private schools look at the individual course to decide if and how the credit will transfer.</a:t>
          </a:r>
        </a:p>
      </dgm:t>
    </dgm:pt>
    <dgm:pt modelId="{ABF3E8BF-D30B-4C9F-99F4-DD7F9DF9EACB}" type="parTrans" cxnId="{25FE7D88-00F2-4384-BF9F-AE0CB55C3B37}">
      <dgm:prSet/>
      <dgm:spPr/>
      <dgm:t>
        <a:bodyPr/>
        <a:lstStyle/>
        <a:p>
          <a:endParaRPr lang="en-US"/>
        </a:p>
      </dgm:t>
    </dgm:pt>
    <dgm:pt modelId="{3F9C210E-E5C8-4AA9-9671-5FA91C67B8C5}" type="sibTrans" cxnId="{25FE7D88-00F2-4384-BF9F-AE0CB55C3B37}">
      <dgm:prSet/>
      <dgm:spPr/>
      <dgm:t>
        <a:bodyPr/>
        <a:lstStyle/>
        <a:p>
          <a:endParaRPr lang="en-US"/>
        </a:p>
      </dgm:t>
    </dgm:pt>
    <dgm:pt modelId="{3529A5BC-AA1D-4AFF-A06E-B28C12E7934E}">
      <dgm:prSet/>
      <dgm:spPr/>
      <dgm:t>
        <a:bodyPr/>
        <a:lstStyle/>
        <a:p>
          <a:r>
            <a:rPr lang="en-US"/>
            <a:t>For out of state schools and private schools you will need to check with the  individual schools to inquire whether dual enrollment credit will be accepted to transfer.</a:t>
          </a:r>
        </a:p>
      </dgm:t>
    </dgm:pt>
    <dgm:pt modelId="{F47E90BD-92BB-46F6-9931-9D9671A4332E}" type="parTrans" cxnId="{F0B38466-CAC0-4B51-A405-93E3E6E4C451}">
      <dgm:prSet/>
      <dgm:spPr/>
      <dgm:t>
        <a:bodyPr/>
        <a:lstStyle/>
        <a:p>
          <a:endParaRPr lang="en-US"/>
        </a:p>
      </dgm:t>
    </dgm:pt>
    <dgm:pt modelId="{20B3E146-ABCD-420A-98A4-B50999E898BD}" type="sibTrans" cxnId="{F0B38466-CAC0-4B51-A405-93E3E6E4C451}">
      <dgm:prSet/>
      <dgm:spPr/>
      <dgm:t>
        <a:bodyPr/>
        <a:lstStyle/>
        <a:p>
          <a:endParaRPr lang="en-US"/>
        </a:p>
      </dgm:t>
    </dgm:pt>
    <dgm:pt modelId="{65DF6B3A-84DF-F345-BFAB-29ABEE4FAC4A}" type="pres">
      <dgm:prSet presAssocID="{8FBC31D8-9970-4E4F-A20E-0E59B40709EF}" presName="vert0" presStyleCnt="0">
        <dgm:presLayoutVars>
          <dgm:dir/>
          <dgm:animOne val="branch"/>
          <dgm:animLvl val="lvl"/>
        </dgm:presLayoutVars>
      </dgm:prSet>
      <dgm:spPr/>
    </dgm:pt>
    <dgm:pt modelId="{62B79134-BB4A-5F47-B1C3-BC31785B30B5}" type="pres">
      <dgm:prSet presAssocID="{76F0EA2C-8F22-4D40-986A-FCCAD02588F0}" presName="thickLine" presStyleLbl="alignNode1" presStyleIdx="0" presStyleCnt="4"/>
      <dgm:spPr/>
    </dgm:pt>
    <dgm:pt modelId="{421D3714-A898-8147-A4DB-9087C8D8802E}" type="pres">
      <dgm:prSet presAssocID="{76F0EA2C-8F22-4D40-986A-FCCAD02588F0}" presName="horz1" presStyleCnt="0"/>
      <dgm:spPr/>
    </dgm:pt>
    <dgm:pt modelId="{19D118AB-38C8-B24A-83D2-7FC3D93770DE}" type="pres">
      <dgm:prSet presAssocID="{76F0EA2C-8F22-4D40-986A-FCCAD02588F0}" presName="tx1" presStyleLbl="revTx" presStyleIdx="0" presStyleCnt="4"/>
      <dgm:spPr/>
    </dgm:pt>
    <dgm:pt modelId="{C8B24679-7675-B443-9E91-B655716CD3D2}" type="pres">
      <dgm:prSet presAssocID="{76F0EA2C-8F22-4D40-986A-FCCAD02588F0}" presName="vert1" presStyleCnt="0"/>
      <dgm:spPr/>
    </dgm:pt>
    <dgm:pt modelId="{79C78A5D-2CED-4E4E-A308-D55B29391B29}" type="pres">
      <dgm:prSet presAssocID="{E58DC846-CB7C-4505-807E-BC2CE802A407}" presName="thickLine" presStyleLbl="alignNode1" presStyleIdx="1" presStyleCnt="4"/>
      <dgm:spPr/>
    </dgm:pt>
    <dgm:pt modelId="{B4377BA6-9BD2-E049-AF3C-215260DAB202}" type="pres">
      <dgm:prSet presAssocID="{E58DC846-CB7C-4505-807E-BC2CE802A407}" presName="horz1" presStyleCnt="0"/>
      <dgm:spPr/>
    </dgm:pt>
    <dgm:pt modelId="{3761DA3C-0A70-0044-8F53-4E3FA96DF93B}" type="pres">
      <dgm:prSet presAssocID="{E58DC846-CB7C-4505-807E-BC2CE802A407}" presName="tx1" presStyleLbl="revTx" presStyleIdx="1" presStyleCnt="4"/>
      <dgm:spPr/>
    </dgm:pt>
    <dgm:pt modelId="{AC15D52E-4732-B747-8CF9-C1AE795C143F}" type="pres">
      <dgm:prSet presAssocID="{E58DC846-CB7C-4505-807E-BC2CE802A407}" presName="vert1" presStyleCnt="0"/>
      <dgm:spPr/>
    </dgm:pt>
    <dgm:pt modelId="{ACA0D66D-D1F9-7742-9946-6F5303DB8763}" type="pres">
      <dgm:prSet presAssocID="{EF220A4B-FC6F-4452-B55F-A31DC2538861}" presName="thickLine" presStyleLbl="alignNode1" presStyleIdx="2" presStyleCnt="4"/>
      <dgm:spPr/>
    </dgm:pt>
    <dgm:pt modelId="{022FCCCA-0EA0-E241-9C0E-F2FD032330F2}" type="pres">
      <dgm:prSet presAssocID="{EF220A4B-FC6F-4452-B55F-A31DC2538861}" presName="horz1" presStyleCnt="0"/>
      <dgm:spPr/>
    </dgm:pt>
    <dgm:pt modelId="{5BA175DD-BC48-2F42-8809-52241B54BA84}" type="pres">
      <dgm:prSet presAssocID="{EF220A4B-FC6F-4452-B55F-A31DC2538861}" presName="tx1" presStyleLbl="revTx" presStyleIdx="2" presStyleCnt="4"/>
      <dgm:spPr/>
    </dgm:pt>
    <dgm:pt modelId="{1A2E387B-0F6E-E040-B989-8F77D852ACA9}" type="pres">
      <dgm:prSet presAssocID="{EF220A4B-FC6F-4452-B55F-A31DC2538861}" presName="vert1" presStyleCnt="0"/>
      <dgm:spPr/>
    </dgm:pt>
    <dgm:pt modelId="{ABAAB6E7-BA09-6740-BB4B-7454A00C1EE4}" type="pres">
      <dgm:prSet presAssocID="{3529A5BC-AA1D-4AFF-A06E-B28C12E7934E}" presName="thickLine" presStyleLbl="alignNode1" presStyleIdx="3" presStyleCnt="4"/>
      <dgm:spPr/>
    </dgm:pt>
    <dgm:pt modelId="{D8347B90-F7F8-6C44-9FAF-AE908125198C}" type="pres">
      <dgm:prSet presAssocID="{3529A5BC-AA1D-4AFF-A06E-B28C12E7934E}" presName="horz1" presStyleCnt="0"/>
      <dgm:spPr/>
    </dgm:pt>
    <dgm:pt modelId="{CC2360A9-40B1-FE4B-89FC-A343C6307232}" type="pres">
      <dgm:prSet presAssocID="{3529A5BC-AA1D-4AFF-A06E-B28C12E7934E}" presName="tx1" presStyleLbl="revTx" presStyleIdx="3" presStyleCnt="4"/>
      <dgm:spPr/>
    </dgm:pt>
    <dgm:pt modelId="{F3B510C5-0FC1-E74E-A269-E4A42761A7AA}" type="pres">
      <dgm:prSet presAssocID="{3529A5BC-AA1D-4AFF-A06E-B28C12E7934E}" presName="vert1" presStyleCnt="0"/>
      <dgm:spPr/>
    </dgm:pt>
  </dgm:ptLst>
  <dgm:cxnLst>
    <dgm:cxn modelId="{F0B38466-CAC0-4B51-A405-93E3E6E4C451}" srcId="{8FBC31D8-9970-4E4F-A20E-0E59B40709EF}" destId="{3529A5BC-AA1D-4AFF-A06E-B28C12E7934E}" srcOrd="3" destOrd="0" parTransId="{F47E90BD-92BB-46F6-9931-9D9671A4332E}" sibTransId="{20B3E146-ABCD-420A-98A4-B50999E898BD}"/>
    <dgm:cxn modelId="{55599947-F222-4093-B331-AB595F334238}" srcId="{8FBC31D8-9970-4E4F-A20E-0E59B40709EF}" destId="{76F0EA2C-8F22-4D40-986A-FCCAD02588F0}" srcOrd="0" destOrd="0" parTransId="{8273ACA9-13F3-4704-A804-D35A9D0D87D9}" sibTransId="{769276FB-B268-4E84-A0F8-B4CD251C86CD}"/>
    <dgm:cxn modelId="{25FE7D88-00F2-4384-BF9F-AE0CB55C3B37}" srcId="{8FBC31D8-9970-4E4F-A20E-0E59B40709EF}" destId="{EF220A4B-FC6F-4452-B55F-A31DC2538861}" srcOrd="2" destOrd="0" parTransId="{ABF3E8BF-D30B-4C9F-99F4-DD7F9DF9EACB}" sibTransId="{3F9C210E-E5C8-4AA9-9671-5FA91C67B8C5}"/>
    <dgm:cxn modelId="{45D78E88-5C80-6448-9908-8C3E5E978472}" type="presOf" srcId="{8FBC31D8-9970-4E4F-A20E-0E59B40709EF}" destId="{65DF6B3A-84DF-F345-BFAB-29ABEE4FAC4A}" srcOrd="0" destOrd="0" presId="urn:microsoft.com/office/officeart/2008/layout/LinedList"/>
    <dgm:cxn modelId="{C59AA896-1808-FD49-A1C7-3B6B9BE0B320}" type="presOf" srcId="{76F0EA2C-8F22-4D40-986A-FCCAD02588F0}" destId="{19D118AB-38C8-B24A-83D2-7FC3D93770DE}" srcOrd="0" destOrd="0" presId="urn:microsoft.com/office/officeart/2008/layout/LinedList"/>
    <dgm:cxn modelId="{CBCAAAA1-5253-3842-93CC-599EA76E7941}" type="presOf" srcId="{E58DC846-CB7C-4505-807E-BC2CE802A407}" destId="{3761DA3C-0A70-0044-8F53-4E3FA96DF93B}" srcOrd="0" destOrd="0" presId="urn:microsoft.com/office/officeart/2008/layout/LinedList"/>
    <dgm:cxn modelId="{C96397C9-253D-3247-BCB1-F3CA7F930A44}" type="presOf" srcId="{EF220A4B-FC6F-4452-B55F-A31DC2538861}" destId="{5BA175DD-BC48-2F42-8809-52241B54BA84}" srcOrd="0" destOrd="0" presId="urn:microsoft.com/office/officeart/2008/layout/LinedList"/>
    <dgm:cxn modelId="{B361AEC9-9404-4E07-82D2-3682C1ED4458}" srcId="{8FBC31D8-9970-4E4F-A20E-0E59B40709EF}" destId="{E58DC846-CB7C-4505-807E-BC2CE802A407}" srcOrd="1" destOrd="0" parTransId="{941D7250-DFE2-469B-B019-FA6838670E43}" sibTransId="{9D31B6D4-8FCC-425C-A905-3580CC0F9928}"/>
    <dgm:cxn modelId="{02C727D3-B240-C446-ADCB-6DB0257E69A1}" type="presOf" srcId="{3529A5BC-AA1D-4AFF-A06E-B28C12E7934E}" destId="{CC2360A9-40B1-FE4B-89FC-A343C6307232}" srcOrd="0" destOrd="0" presId="urn:microsoft.com/office/officeart/2008/layout/LinedList"/>
    <dgm:cxn modelId="{FBD033F3-2DC6-DE4D-81B8-19E092583FEE}" type="presParOf" srcId="{65DF6B3A-84DF-F345-BFAB-29ABEE4FAC4A}" destId="{62B79134-BB4A-5F47-B1C3-BC31785B30B5}" srcOrd="0" destOrd="0" presId="urn:microsoft.com/office/officeart/2008/layout/LinedList"/>
    <dgm:cxn modelId="{6C447861-3C24-4E4C-A999-92BC5CEABAB1}" type="presParOf" srcId="{65DF6B3A-84DF-F345-BFAB-29ABEE4FAC4A}" destId="{421D3714-A898-8147-A4DB-9087C8D8802E}" srcOrd="1" destOrd="0" presId="urn:microsoft.com/office/officeart/2008/layout/LinedList"/>
    <dgm:cxn modelId="{AE4802BE-B175-4140-8FED-68D6692E7F24}" type="presParOf" srcId="{421D3714-A898-8147-A4DB-9087C8D8802E}" destId="{19D118AB-38C8-B24A-83D2-7FC3D93770DE}" srcOrd="0" destOrd="0" presId="urn:microsoft.com/office/officeart/2008/layout/LinedList"/>
    <dgm:cxn modelId="{35B4D1EE-1AF4-6641-9F6B-502272BEB302}" type="presParOf" srcId="{421D3714-A898-8147-A4DB-9087C8D8802E}" destId="{C8B24679-7675-B443-9E91-B655716CD3D2}" srcOrd="1" destOrd="0" presId="urn:microsoft.com/office/officeart/2008/layout/LinedList"/>
    <dgm:cxn modelId="{556E80F4-5530-BC43-893A-FBBCBC8CF292}" type="presParOf" srcId="{65DF6B3A-84DF-F345-BFAB-29ABEE4FAC4A}" destId="{79C78A5D-2CED-4E4E-A308-D55B29391B29}" srcOrd="2" destOrd="0" presId="urn:microsoft.com/office/officeart/2008/layout/LinedList"/>
    <dgm:cxn modelId="{2A725252-8812-A74C-845A-D18C8BBC75EF}" type="presParOf" srcId="{65DF6B3A-84DF-F345-BFAB-29ABEE4FAC4A}" destId="{B4377BA6-9BD2-E049-AF3C-215260DAB202}" srcOrd="3" destOrd="0" presId="urn:microsoft.com/office/officeart/2008/layout/LinedList"/>
    <dgm:cxn modelId="{9AA5986D-CC3E-B442-8F55-DB9B2AF7438B}" type="presParOf" srcId="{B4377BA6-9BD2-E049-AF3C-215260DAB202}" destId="{3761DA3C-0A70-0044-8F53-4E3FA96DF93B}" srcOrd="0" destOrd="0" presId="urn:microsoft.com/office/officeart/2008/layout/LinedList"/>
    <dgm:cxn modelId="{EABB7BD0-EC28-1745-9584-38FF31C39277}" type="presParOf" srcId="{B4377BA6-9BD2-E049-AF3C-215260DAB202}" destId="{AC15D52E-4732-B747-8CF9-C1AE795C143F}" srcOrd="1" destOrd="0" presId="urn:microsoft.com/office/officeart/2008/layout/LinedList"/>
    <dgm:cxn modelId="{AEBD294B-E8F2-6E46-A7A8-6F67A2CCD53F}" type="presParOf" srcId="{65DF6B3A-84DF-F345-BFAB-29ABEE4FAC4A}" destId="{ACA0D66D-D1F9-7742-9946-6F5303DB8763}" srcOrd="4" destOrd="0" presId="urn:microsoft.com/office/officeart/2008/layout/LinedList"/>
    <dgm:cxn modelId="{457A5D50-FFFD-4048-BD26-8C9F2865242C}" type="presParOf" srcId="{65DF6B3A-84DF-F345-BFAB-29ABEE4FAC4A}" destId="{022FCCCA-0EA0-E241-9C0E-F2FD032330F2}" srcOrd="5" destOrd="0" presId="urn:microsoft.com/office/officeart/2008/layout/LinedList"/>
    <dgm:cxn modelId="{FCB14991-DC55-B141-97FE-1DEEEF20ED61}" type="presParOf" srcId="{022FCCCA-0EA0-E241-9C0E-F2FD032330F2}" destId="{5BA175DD-BC48-2F42-8809-52241B54BA84}" srcOrd="0" destOrd="0" presId="urn:microsoft.com/office/officeart/2008/layout/LinedList"/>
    <dgm:cxn modelId="{73355AB8-6E99-A840-8DF6-6CD0A9AF80FF}" type="presParOf" srcId="{022FCCCA-0EA0-E241-9C0E-F2FD032330F2}" destId="{1A2E387B-0F6E-E040-B989-8F77D852ACA9}" srcOrd="1" destOrd="0" presId="urn:microsoft.com/office/officeart/2008/layout/LinedList"/>
    <dgm:cxn modelId="{B8649419-6F6D-8343-BD59-CB08E8BB0E55}" type="presParOf" srcId="{65DF6B3A-84DF-F345-BFAB-29ABEE4FAC4A}" destId="{ABAAB6E7-BA09-6740-BB4B-7454A00C1EE4}" srcOrd="6" destOrd="0" presId="urn:microsoft.com/office/officeart/2008/layout/LinedList"/>
    <dgm:cxn modelId="{6DCA6C63-5EA8-7840-AD39-82E14AA7CBAA}" type="presParOf" srcId="{65DF6B3A-84DF-F345-BFAB-29ABEE4FAC4A}" destId="{D8347B90-F7F8-6C44-9FAF-AE908125198C}" srcOrd="7" destOrd="0" presId="urn:microsoft.com/office/officeart/2008/layout/LinedList"/>
    <dgm:cxn modelId="{34913025-BEF8-9740-8070-2778385B70D0}" type="presParOf" srcId="{D8347B90-F7F8-6C44-9FAF-AE908125198C}" destId="{CC2360A9-40B1-FE4B-89FC-A343C6307232}" srcOrd="0" destOrd="0" presId="urn:microsoft.com/office/officeart/2008/layout/LinedList"/>
    <dgm:cxn modelId="{85F1A75F-27F4-AC48-8CAB-B1CC07D3E0D1}" type="presParOf" srcId="{D8347B90-F7F8-6C44-9FAF-AE908125198C}" destId="{F3B510C5-0FC1-E74E-A269-E4A42761A7A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AFC6A8-EBEB-4E42-8BBD-EFDD2DE1FB7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9AC7302B-DC49-46A4-A83F-4FDB2E410186}">
      <dgm:prSet/>
      <dgm:spPr/>
      <dgm:t>
        <a:bodyPr/>
        <a:lstStyle/>
        <a:p>
          <a:r>
            <a:rPr lang="en-US" dirty="0"/>
            <a:t>DE students are to handle all communication for themselves. Parents should not use the student’s email to communicate with the professor.</a:t>
          </a:r>
        </a:p>
      </dgm:t>
    </dgm:pt>
    <dgm:pt modelId="{207ADA9D-E6F8-420D-8212-FE86B107CB70}" type="parTrans" cxnId="{66E44FAA-D48B-46E7-AE42-D191129B5372}">
      <dgm:prSet/>
      <dgm:spPr/>
      <dgm:t>
        <a:bodyPr/>
        <a:lstStyle/>
        <a:p>
          <a:endParaRPr lang="en-US"/>
        </a:p>
      </dgm:t>
    </dgm:pt>
    <dgm:pt modelId="{660E172C-7D57-4DF1-9273-C5FB75E1B78C}" type="sibTrans" cxnId="{66E44FAA-D48B-46E7-AE42-D191129B5372}">
      <dgm:prSet/>
      <dgm:spPr/>
      <dgm:t>
        <a:bodyPr/>
        <a:lstStyle/>
        <a:p>
          <a:endParaRPr lang="en-US"/>
        </a:p>
      </dgm:t>
    </dgm:pt>
    <dgm:pt modelId="{936FCC76-E59D-4B66-9DBD-BD1496326925}">
      <dgm:prSet/>
      <dgm:spPr/>
      <dgm:t>
        <a:bodyPr/>
        <a:lstStyle/>
        <a:p>
          <a:r>
            <a:rPr lang="en-US" dirty="0"/>
            <a:t>Students are responsible for checking their schedules and HAWKMAIL regularly.</a:t>
          </a:r>
        </a:p>
      </dgm:t>
    </dgm:pt>
    <dgm:pt modelId="{3B498FFE-66DB-4A7D-BFA8-E9CCD7B14C94}" type="parTrans" cxnId="{2CFADEFC-4B3E-402D-8DBB-CC6900853B64}">
      <dgm:prSet/>
      <dgm:spPr/>
      <dgm:t>
        <a:bodyPr/>
        <a:lstStyle/>
        <a:p>
          <a:endParaRPr lang="en-US"/>
        </a:p>
      </dgm:t>
    </dgm:pt>
    <dgm:pt modelId="{6790C2C9-A78C-4534-978A-FD31FE06898A}" type="sibTrans" cxnId="{2CFADEFC-4B3E-402D-8DBB-CC6900853B64}">
      <dgm:prSet/>
      <dgm:spPr/>
      <dgm:t>
        <a:bodyPr/>
        <a:lstStyle/>
        <a:p>
          <a:endParaRPr lang="en-US"/>
        </a:p>
      </dgm:t>
    </dgm:pt>
    <dgm:pt modelId="{B2AF6D33-7F7C-4051-AB4C-503FBC557E03}">
      <dgm:prSet/>
      <dgm:spPr/>
      <dgm:t>
        <a:bodyPr/>
        <a:lstStyle/>
        <a:p>
          <a:r>
            <a:rPr lang="en-US" dirty="0"/>
            <a:t>Our</a:t>
          </a:r>
          <a:r>
            <a:rPr lang="en-US" baseline="0" dirty="0"/>
            <a:t> DE office cannot speak to parents until the student has signed a FERPA release.</a:t>
          </a:r>
          <a:endParaRPr lang="en-US" dirty="0"/>
        </a:p>
      </dgm:t>
    </dgm:pt>
    <dgm:pt modelId="{BB55E643-E915-44B8-B37F-FBC60A65AB3A}" type="parTrans" cxnId="{74355FF0-A539-4D76-A7FD-2C70C1039C87}">
      <dgm:prSet/>
      <dgm:spPr/>
      <dgm:t>
        <a:bodyPr/>
        <a:lstStyle/>
        <a:p>
          <a:endParaRPr lang="en-US"/>
        </a:p>
      </dgm:t>
    </dgm:pt>
    <dgm:pt modelId="{C67AC869-8F6D-4A48-8379-37467161A84F}" type="sibTrans" cxnId="{74355FF0-A539-4D76-A7FD-2C70C1039C87}">
      <dgm:prSet/>
      <dgm:spPr/>
      <dgm:t>
        <a:bodyPr/>
        <a:lstStyle/>
        <a:p>
          <a:endParaRPr lang="en-US"/>
        </a:p>
      </dgm:t>
    </dgm:pt>
    <dgm:pt modelId="{3CD328C2-3E23-4664-9678-0C26ECB736D2}">
      <dgm:prSet/>
      <dgm:spPr/>
      <dgm:t>
        <a:bodyPr/>
        <a:lstStyle/>
        <a:p>
          <a:r>
            <a:rPr lang="en-US" dirty="0"/>
            <a:t>DE students are not permitted to pay for additional courses while in the DE program. </a:t>
          </a:r>
        </a:p>
      </dgm:t>
    </dgm:pt>
    <dgm:pt modelId="{BA904EA9-49F4-488E-85E9-41F358A3CDC1}" type="parTrans" cxnId="{81898FB6-7B5B-49BF-A802-1E0B06557A18}">
      <dgm:prSet/>
      <dgm:spPr/>
      <dgm:t>
        <a:bodyPr/>
        <a:lstStyle/>
        <a:p>
          <a:endParaRPr lang="en-US"/>
        </a:p>
      </dgm:t>
    </dgm:pt>
    <dgm:pt modelId="{D59B54B2-9DB3-4122-9119-ADCA451179AF}" type="sibTrans" cxnId="{81898FB6-7B5B-49BF-A802-1E0B06557A18}">
      <dgm:prSet/>
      <dgm:spPr/>
      <dgm:t>
        <a:bodyPr/>
        <a:lstStyle/>
        <a:p>
          <a:endParaRPr lang="en-US"/>
        </a:p>
      </dgm:t>
    </dgm:pt>
    <dgm:pt modelId="{69114262-8A9E-8547-A5BE-B66477D201CE}" type="pres">
      <dgm:prSet presAssocID="{45AFC6A8-EBEB-4E42-8BBD-EFDD2DE1FB76}" presName="diagram" presStyleCnt="0">
        <dgm:presLayoutVars>
          <dgm:dir/>
          <dgm:resizeHandles val="exact"/>
        </dgm:presLayoutVars>
      </dgm:prSet>
      <dgm:spPr/>
    </dgm:pt>
    <dgm:pt modelId="{5E67E02A-E1BD-A247-92B1-A76CCE344C60}" type="pres">
      <dgm:prSet presAssocID="{9AC7302B-DC49-46A4-A83F-4FDB2E410186}" presName="node" presStyleLbl="node1" presStyleIdx="0" presStyleCnt="4">
        <dgm:presLayoutVars>
          <dgm:bulletEnabled val="1"/>
        </dgm:presLayoutVars>
      </dgm:prSet>
      <dgm:spPr/>
    </dgm:pt>
    <dgm:pt modelId="{262087F7-675C-6246-9CFE-92E9D734EDF8}" type="pres">
      <dgm:prSet presAssocID="{660E172C-7D57-4DF1-9273-C5FB75E1B78C}" presName="sibTrans" presStyleCnt="0"/>
      <dgm:spPr/>
    </dgm:pt>
    <dgm:pt modelId="{FC2D8DA5-B038-6443-B94E-44036311494A}" type="pres">
      <dgm:prSet presAssocID="{936FCC76-E59D-4B66-9DBD-BD1496326925}" presName="node" presStyleLbl="node1" presStyleIdx="1" presStyleCnt="4">
        <dgm:presLayoutVars>
          <dgm:bulletEnabled val="1"/>
        </dgm:presLayoutVars>
      </dgm:prSet>
      <dgm:spPr/>
    </dgm:pt>
    <dgm:pt modelId="{0C3C19E3-4BE5-C440-872C-B1B62E9AD7F4}" type="pres">
      <dgm:prSet presAssocID="{6790C2C9-A78C-4534-978A-FD31FE06898A}" presName="sibTrans" presStyleCnt="0"/>
      <dgm:spPr/>
    </dgm:pt>
    <dgm:pt modelId="{0DF0BD3B-E4C5-1640-86C0-B021BFDCE356}" type="pres">
      <dgm:prSet presAssocID="{B2AF6D33-7F7C-4051-AB4C-503FBC557E03}" presName="node" presStyleLbl="node1" presStyleIdx="2" presStyleCnt="4">
        <dgm:presLayoutVars>
          <dgm:bulletEnabled val="1"/>
        </dgm:presLayoutVars>
      </dgm:prSet>
      <dgm:spPr/>
    </dgm:pt>
    <dgm:pt modelId="{FF037EC6-95C0-B54D-A6C3-45A89C011F71}" type="pres">
      <dgm:prSet presAssocID="{C67AC869-8F6D-4A48-8379-37467161A84F}" presName="sibTrans" presStyleCnt="0"/>
      <dgm:spPr/>
    </dgm:pt>
    <dgm:pt modelId="{0970062A-89D6-F747-8946-B625D14763A1}" type="pres">
      <dgm:prSet presAssocID="{3CD328C2-3E23-4664-9678-0C26ECB736D2}" presName="node" presStyleLbl="node1" presStyleIdx="3" presStyleCnt="4">
        <dgm:presLayoutVars>
          <dgm:bulletEnabled val="1"/>
        </dgm:presLayoutVars>
      </dgm:prSet>
      <dgm:spPr/>
    </dgm:pt>
  </dgm:ptLst>
  <dgm:cxnLst>
    <dgm:cxn modelId="{1EDD3D1B-56AA-CD4B-9FA6-638905F2BB45}" type="presOf" srcId="{3CD328C2-3E23-4664-9678-0C26ECB736D2}" destId="{0970062A-89D6-F747-8946-B625D14763A1}" srcOrd="0" destOrd="0" presId="urn:microsoft.com/office/officeart/2005/8/layout/default"/>
    <dgm:cxn modelId="{66E44FAA-D48B-46E7-AE42-D191129B5372}" srcId="{45AFC6A8-EBEB-4E42-8BBD-EFDD2DE1FB76}" destId="{9AC7302B-DC49-46A4-A83F-4FDB2E410186}" srcOrd="0" destOrd="0" parTransId="{207ADA9D-E6F8-420D-8212-FE86B107CB70}" sibTransId="{660E172C-7D57-4DF1-9273-C5FB75E1B78C}"/>
    <dgm:cxn modelId="{F430E7AB-754D-BA42-9353-9A94776C61B5}" type="presOf" srcId="{45AFC6A8-EBEB-4E42-8BBD-EFDD2DE1FB76}" destId="{69114262-8A9E-8547-A5BE-B66477D201CE}" srcOrd="0" destOrd="0" presId="urn:microsoft.com/office/officeart/2005/8/layout/default"/>
    <dgm:cxn modelId="{81898FB6-7B5B-49BF-A802-1E0B06557A18}" srcId="{45AFC6A8-EBEB-4E42-8BBD-EFDD2DE1FB76}" destId="{3CD328C2-3E23-4664-9678-0C26ECB736D2}" srcOrd="3" destOrd="0" parTransId="{BA904EA9-49F4-488E-85E9-41F358A3CDC1}" sibTransId="{D59B54B2-9DB3-4122-9119-ADCA451179AF}"/>
    <dgm:cxn modelId="{2E6F80CD-4F4F-E847-AC00-365166AE38B4}" type="presOf" srcId="{9AC7302B-DC49-46A4-A83F-4FDB2E410186}" destId="{5E67E02A-E1BD-A247-92B1-A76CCE344C60}" srcOrd="0" destOrd="0" presId="urn:microsoft.com/office/officeart/2005/8/layout/default"/>
    <dgm:cxn modelId="{426A81DB-300C-504B-8002-57761AE7A98E}" type="presOf" srcId="{B2AF6D33-7F7C-4051-AB4C-503FBC557E03}" destId="{0DF0BD3B-E4C5-1640-86C0-B021BFDCE356}" srcOrd="0" destOrd="0" presId="urn:microsoft.com/office/officeart/2005/8/layout/default"/>
    <dgm:cxn modelId="{1E2FF0E3-AA7C-1741-BBE4-E6465517EDA7}" type="presOf" srcId="{936FCC76-E59D-4B66-9DBD-BD1496326925}" destId="{FC2D8DA5-B038-6443-B94E-44036311494A}" srcOrd="0" destOrd="0" presId="urn:microsoft.com/office/officeart/2005/8/layout/default"/>
    <dgm:cxn modelId="{74355FF0-A539-4D76-A7FD-2C70C1039C87}" srcId="{45AFC6A8-EBEB-4E42-8BBD-EFDD2DE1FB76}" destId="{B2AF6D33-7F7C-4051-AB4C-503FBC557E03}" srcOrd="2" destOrd="0" parTransId="{BB55E643-E915-44B8-B37F-FBC60A65AB3A}" sibTransId="{C67AC869-8F6D-4A48-8379-37467161A84F}"/>
    <dgm:cxn modelId="{2CFADEFC-4B3E-402D-8DBB-CC6900853B64}" srcId="{45AFC6A8-EBEB-4E42-8BBD-EFDD2DE1FB76}" destId="{936FCC76-E59D-4B66-9DBD-BD1496326925}" srcOrd="1" destOrd="0" parTransId="{3B498FFE-66DB-4A7D-BFA8-E9CCD7B14C94}" sibTransId="{6790C2C9-A78C-4534-978A-FD31FE06898A}"/>
    <dgm:cxn modelId="{BECA0BAA-48A9-1B4E-B485-74A781C392C8}" type="presParOf" srcId="{69114262-8A9E-8547-A5BE-B66477D201CE}" destId="{5E67E02A-E1BD-A247-92B1-A76CCE344C60}" srcOrd="0" destOrd="0" presId="urn:microsoft.com/office/officeart/2005/8/layout/default"/>
    <dgm:cxn modelId="{7EF7FD91-52E8-6646-B1AF-1813304402F2}" type="presParOf" srcId="{69114262-8A9E-8547-A5BE-B66477D201CE}" destId="{262087F7-675C-6246-9CFE-92E9D734EDF8}" srcOrd="1" destOrd="0" presId="urn:microsoft.com/office/officeart/2005/8/layout/default"/>
    <dgm:cxn modelId="{5D8671DC-7516-0A42-962A-9D233A79FCAB}" type="presParOf" srcId="{69114262-8A9E-8547-A5BE-B66477D201CE}" destId="{FC2D8DA5-B038-6443-B94E-44036311494A}" srcOrd="2" destOrd="0" presId="urn:microsoft.com/office/officeart/2005/8/layout/default"/>
    <dgm:cxn modelId="{A2AAA6F0-D102-7346-BC76-C924F3B9CA1A}" type="presParOf" srcId="{69114262-8A9E-8547-A5BE-B66477D201CE}" destId="{0C3C19E3-4BE5-C440-872C-B1B62E9AD7F4}" srcOrd="3" destOrd="0" presId="urn:microsoft.com/office/officeart/2005/8/layout/default"/>
    <dgm:cxn modelId="{2CF92DF9-3984-FA4A-AC70-F03A12323C0A}" type="presParOf" srcId="{69114262-8A9E-8547-A5BE-B66477D201CE}" destId="{0DF0BD3B-E4C5-1640-86C0-B021BFDCE356}" srcOrd="4" destOrd="0" presId="urn:microsoft.com/office/officeart/2005/8/layout/default"/>
    <dgm:cxn modelId="{8000CCC4-EF20-1447-83C3-AE0DDC1967CF}" type="presParOf" srcId="{69114262-8A9E-8547-A5BE-B66477D201CE}" destId="{FF037EC6-95C0-B54D-A6C3-45A89C011F71}" srcOrd="5" destOrd="0" presId="urn:microsoft.com/office/officeart/2005/8/layout/default"/>
    <dgm:cxn modelId="{2F1CCB64-5430-EA49-8FED-3B68660C4528}" type="presParOf" srcId="{69114262-8A9E-8547-A5BE-B66477D201CE}" destId="{0970062A-89D6-F747-8946-B625D14763A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B02CAA-7213-4AF1-AD97-66E98680AD90}"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063F5721-0087-4285-9151-E62B5B6DAD82}">
      <dgm:prSet/>
      <dgm:spPr/>
      <dgm:t>
        <a:bodyPr/>
        <a:lstStyle/>
        <a:p>
          <a:r>
            <a:rPr lang="en-US" dirty="0"/>
            <a:t>Dual Enrollment is the start of their college transcript. </a:t>
          </a:r>
        </a:p>
      </dgm:t>
    </dgm:pt>
    <dgm:pt modelId="{9ED5460A-2EA1-4292-AF75-47D69C5E829C}" type="parTrans" cxnId="{57DCCED3-8EB7-4485-92EC-72262932FDE5}">
      <dgm:prSet/>
      <dgm:spPr/>
      <dgm:t>
        <a:bodyPr/>
        <a:lstStyle/>
        <a:p>
          <a:endParaRPr lang="en-US"/>
        </a:p>
      </dgm:t>
    </dgm:pt>
    <dgm:pt modelId="{57390C38-FBE0-4632-B51C-4FECCA9809D6}" type="sibTrans" cxnId="{57DCCED3-8EB7-4485-92EC-72262932FDE5}">
      <dgm:prSet/>
      <dgm:spPr/>
      <dgm:t>
        <a:bodyPr/>
        <a:lstStyle/>
        <a:p>
          <a:endParaRPr lang="en-US"/>
        </a:p>
      </dgm:t>
    </dgm:pt>
    <dgm:pt modelId="{A2B6B9F4-9FE2-4BEF-A55D-3927DEE2638F}">
      <dgm:prSet/>
      <dgm:spPr/>
      <dgm:t>
        <a:bodyPr/>
        <a:lstStyle/>
        <a:p>
          <a:r>
            <a:rPr lang="en-US" dirty="0"/>
            <a:t>These grades can affect your college admissions, Bright futures, and financial aid eligibility. Remind students to be aware of their college GPA.</a:t>
          </a:r>
        </a:p>
      </dgm:t>
    </dgm:pt>
    <dgm:pt modelId="{677B6949-9272-46CF-89A4-2EB0AE9AE7E0}" type="parTrans" cxnId="{A36B0E69-6922-419D-B28B-FD45ED079288}">
      <dgm:prSet/>
      <dgm:spPr/>
      <dgm:t>
        <a:bodyPr/>
        <a:lstStyle/>
        <a:p>
          <a:endParaRPr lang="en-US"/>
        </a:p>
      </dgm:t>
    </dgm:pt>
    <dgm:pt modelId="{059AB70E-2CF8-4F3F-9902-3AAE1034C5CB}" type="sibTrans" cxnId="{A36B0E69-6922-419D-B28B-FD45ED079288}">
      <dgm:prSet/>
      <dgm:spPr/>
      <dgm:t>
        <a:bodyPr/>
        <a:lstStyle/>
        <a:p>
          <a:endParaRPr lang="en-US"/>
        </a:p>
      </dgm:t>
    </dgm:pt>
    <dgm:pt modelId="{C83EC16F-5CBE-4D62-9151-357B016FC108}">
      <dgm:prSet/>
      <dgm:spPr/>
      <dgm:t>
        <a:bodyPr/>
        <a:lstStyle/>
        <a:p>
          <a:r>
            <a:rPr lang="en-US"/>
            <a:t>Students that earn below a “C” or withdrawal from a course will be removed from the DE program. Students are permitted to petition the DE office </a:t>
          </a:r>
          <a:r>
            <a:rPr lang="en-US" u="sng"/>
            <a:t>one time </a:t>
          </a:r>
          <a:r>
            <a:rPr lang="en-US"/>
            <a:t>requesting to remain in the program.</a:t>
          </a:r>
        </a:p>
      </dgm:t>
    </dgm:pt>
    <dgm:pt modelId="{79E94FB4-1CE7-43D5-B097-EF24203E0A6E}" type="parTrans" cxnId="{E0943518-F286-4F89-988F-90AF19C087A9}">
      <dgm:prSet/>
      <dgm:spPr/>
      <dgm:t>
        <a:bodyPr/>
        <a:lstStyle/>
        <a:p>
          <a:endParaRPr lang="en-US"/>
        </a:p>
      </dgm:t>
    </dgm:pt>
    <dgm:pt modelId="{E560AD3A-A4B7-4C72-8861-1B0D57FEED5B}" type="sibTrans" cxnId="{E0943518-F286-4F89-988F-90AF19C087A9}">
      <dgm:prSet/>
      <dgm:spPr/>
      <dgm:t>
        <a:bodyPr/>
        <a:lstStyle/>
        <a:p>
          <a:endParaRPr lang="en-US"/>
        </a:p>
      </dgm:t>
    </dgm:pt>
    <dgm:pt modelId="{F0248AF3-05E8-44D0-BAB8-E03F60D98239}">
      <dgm:prSet/>
      <dgm:spPr/>
      <dgm:t>
        <a:bodyPr/>
        <a:lstStyle/>
        <a:p>
          <a:r>
            <a:rPr lang="en-US"/>
            <a:t>If a student’s high school GPA drops below 3.0, they will be removed from the DE program. </a:t>
          </a:r>
        </a:p>
      </dgm:t>
    </dgm:pt>
    <dgm:pt modelId="{17D0F66E-3D89-465D-B114-E6D3DCA11E88}" type="parTrans" cxnId="{91D2B154-0605-4513-855E-FE762A358FD0}">
      <dgm:prSet/>
      <dgm:spPr/>
      <dgm:t>
        <a:bodyPr/>
        <a:lstStyle/>
        <a:p>
          <a:endParaRPr lang="en-US"/>
        </a:p>
      </dgm:t>
    </dgm:pt>
    <dgm:pt modelId="{75AEE064-2049-49ED-B2E7-C0EA35EEE724}" type="sibTrans" cxnId="{91D2B154-0605-4513-855E-FE762A358FD0}">
      <dgm:prSet/>
      <dgm:spPr/>
      <dgm:t>
        <a:bodyPr/>
        <a:lstStyle/>
        <a:p>
          <a:endParaRPr lang="en-US"/>
        </a:p>
      </dgm:t>
    </dgm:pt>
    <dgm:pt modelId="{74C46AB9-4A1D-B940-A269-18475374FAD4}" type="pres">
      <dgm:prSet presAssocID="{3CB02CAA-7213-4AF1-AD97-66E98680AD90}" presName="Name0" presStyleCnt="0">
        <dgm:presLayoutVars>
          <dgm:dir/>
          <dgm:resizeHandles val="exact"/>
        </dgm:presLayoutVars>
      </dgm:prSet>
      <dgm:spPr/>
    </dgm:pt>
    <dgm:pt modelId="{C189564A-FF69-9144-AEC9-2846D4617022}" type="pres">
      <dgm:prSet presAssocID="{063F5721-0087-4285-9151-E62B5B6DAD82}" presName="node" presStyleLbl="node1" presStyleIdx="0" presStyleCnt="4">
        <dgm:presLayoutVars>
          <dgm:bulletEnabled val="1"/>
        </dgm:presLayoutVars>
      </dgm:prSet>
      <dgm:spPr/>
    </dgm:pt>
    <dgm:pt modelId="{18081993-8F0C-5C46-A34C-863B14A0CF17}" type="pres">
      <dgm:prSet presAssocID="{57390C38-FBE0-4632-B51C-4FECCA9809D6}" presName="sibTrans" presStyleLbl="sibTrans1D1" presStyleIdx="0" presStyleCnt="3"/>
      <dgm:spPr/>
    </dgm:pt>
    <dgm:pt modelId="{E7CF5AEC-6EB3-F44D-8B9A-AB888BEE7DD1}" type="pres">
      <dgm:prSet presAssocID="{57390C38-FBE0-4632-B51C-4FECCA9809D6}" presName="connectorText" presStyleLbl="sibTrans1D1" presStyleIdx="0" presStyleCnt="3"/>
      <dgm:spPr/>
    </dgm:pt>
    <dgm:pt modelId="{3A50890C-CBCE-624E-A59A-8559432BD269}" type="pres">
      <dgm:prSet presAssocID="{A2B6B9F4-9FE2-4BEF-A55D-3927DEE2638F}" presName="node" presStyleLbl="node1" presStyleIdx="1" presStyleCnt="4">
        <dgm:presLayoutVars>
          <dgm:bulletEnabled val="1"/>
        </dgm:presLayoutVars>
      </dgm:prSet>
      <dgm:spPr/>
    </dgm:pt>
    <dgm:pt modelId="{665FEB7A-51A3-8D49-A17A-722E0DEB61E8}" type="pres">
      <dgm:prSet presAssocID="{059AB70E-2CF8-4F3F-9902-3AAE1034C5CB}" presName="sibTrans" presStyleLbl="sibTrans1D1" presStyleIdx="1" presStyleCnt="3"/>
      <dgm:spPr/>
    </dgm:pt>
    <dgm:pt modelId="{59695FFE-4DAF-8147-A3C8-0A13943BBA14}" type="pres">
      <dgm:prSet presAssocID="{059AB70E-2CF8-4F3F-9902-3AAE1034C5CB}" presName="connectorText" presStyleLbl="sibTrans1D1" presStyleIdx="1" presStyleCnt="3"/>
      <dgm:spPr/>
    </dgm:pt>
    <dgm:pt modelId="{F8A6DC43-6462-E448-890A-DD66D796EDB3}" type="pres">
      <dgm:prSet presAssocID="{C83EC16F-5CBE-4D62-9151-357B016FC108}" presName="node" presStyleLbl="node1" presStyleIdx="2" presStyleCnt="4">
        <dgm:presLayoutVars>
          <dgm:bulletEnabled val="1"/>
        </dgm:presLayoutVars>
      </dgm:prSet>
      <dgm:spPr/>
    </dgm:pt>
    <dgm:pt modelId="{8DB4A8FA-EEC4-B346-97D0-B5B5AF255B6A}" type="pres">
      <dgm:prSet presAssocID="{E560AD3A-A4B7-4C72-8861-1B0D57FEED5B}" presName="sibTrans" presStyleLbl="sibTrans1D1" presStyleIdx="2" presStyleCnt="3"/>
      <dgm:spPr/>
    </dgm:pt>
    <dgm:pt modelId="{B7FB77A7-AF27-4E42-B208-487EC867757F}" type="pres">
      <dgm:prSet presAssocID="{E560AD3A-A4B7-4C72-8861-1B0D57FEED5B}" presName="connectorText" presStyleLbl="sibTrans1D1" presStyleIdx="2" presStyleCnt="3"/>
      <dgm:spPr/>
    </dgm:pt>
    <dgm:pt modelId="{B8A212C8-0FEF-794D-A322-A50CB0E91B4F}" type="pres">
      <dgm:prSet presAssocID="{F0248AF3-05E8-44D0-BAB8-E03F60D98239}" presName="node" presStyleLbl="node1" presStyleIdx="3" presStyleCnt="4">
        <dgm:presLayoutVars>
          <dgm:bulletEnabled val="1"/>
        </dgm:presLayoutVars>
      </dgm:prSet>
      <dgm:spPr/>
    </dgm:pt>
  </dgm:ptLst>
  <dgm:cxnLst>
    <dgm:cxn modelId="{D2205315-C534-4C40-B226-5C77D3FA5B78}" type="presOf" srcId="{57390C38-FBE0-4632-B51C-4FECCA9809D6}" destId="{E7CF5AEC-6EB3-F44D-8B9A-AB888BEE7DD1}" srcOrd="1" destOrd="0" presId="urn:microsoft.com/office/officeart/2016/7/layout/RepeatingBendingProcessNew"/>
    <dgm:cxn modelId="{E0943518-F286-4F89-988F-90AF19C087A9}" srcId="{3CB02CAA-7213-4AF1-AD97-66E98680AD90}" destId="{C83EC16F-5CBE-4D62-9151-357B016FC108}" srcOrd="2" destOrd="0" parTransId="{79E94FB4-1CE7-43D5-B097-EF24203E0A6E}" sibTransId="{E560AD3A-A4B7-4C72-8861-1B0D57FEED5B}"/>
    <dgm:cxn modelId="{5B04721B-E8EA-714F-8D0F-4E14E32AE8AE}" type="presOf" srcId="{063F5721-0087-4285-9151-E62B5B6DAD82}" destId="{C189564A-FF69-9144-AEC9-2846D4617022}" srcOrd="0" destOrd="0" presId="urn:microsoft.com/office/officeart/2016/7/layout/RepeatingBendingProcessNew"/>
    <dgm:cxn modelId="{67FC4F2E-8490-924A-B71B-27367EDFF0E6}" type="presOf" srcId="{E560AD3A-A4B7-4C72-8861-1B0D57FEED5B}" destId="{8DB4A8FA-EEC4-B346-97D0-B5B5AF255B6A}" srcOrd="0" destOrd="0" presId="urn:microsoft.com/office/officeart/2016/7/layout/RepeatingBendingProcessNew"/>
    <dgm:cxn modelId="{97222731-E058-C744-AC66-B2BE7C07695C}" type="presOf" srcId="{C83EC16F-5CBE-4D62-9151-357B016FC108}" destId="{F8A6DC43-6462-E448-890A-DD66D796EDB3}" srcOrd="0" destOrd="0" presId="urn:microsoft.com/office/officeart/2016/7/layout/RepeatingBendingProcessNew"/>
    <dgm:cxn modelId="{3BE8C243-4799-EB44-9923-A888BFD1D1CA}" type="presOf" srcId="{A2B6B9F4-9FE2-4BEF-A55D-3927DEE2638F}" destId="{3A50890C-CBCE-624E-A59A-8559432BD269}" srcOrd="0" destOrd="0" presId="urn:microsoft.com/office/officeart/2016/7/layout/RepeatingBendingProcessNew"/>
    <dgm:cxn modelId="{A36B0E69-6922-419D-B28B-FD45ED079288}" srcId="{3CB02CAA-7213-4AF1-AD97-66E98680AD90}" destId="{A2B6B9F4-9FE2-4BEF-A55D-3927DEE2638F}" srcOrd="1" destOrd="0" parTransId="{677B6949-9272-46CF-89A4-2EB0AE9AE7E0}" sibTransId="{059AB70E-2CF8-4F3F-9902-3AAE1034C5CB}"/>
    <dgm:cxn modelId="{91D2B154-0605-4513-855E-FE762A358FD0}" srcId="{3CB02CAA-7213-4AF1-AD97-66E98680AD90}" destId="{F0248AF3-05E8-44D0-BAB8-E03F60D98239}" srcOrd="3" destOrd="0" parTransId="{17D0F66E-3D89-465D-B114-E6D3DCA11E88}" sibTransId="{75AEE064-2049-49ED-B2E7-C0EA35EEE724}"/>
    <dgm:cxn modelId="{04CF6F58-7528-634B-9508-6CCF250D95A8}" type="presOf" srcId="{E560AD3A-A4B7-4C72-8861-1B0D57FEED5B}" destId="{B7FB77A7-AF27-4E42-B208-487EC867757F}" srcOrd="1" destOrd="0" presId="urn:microsoft.com/office/officeart/2016/7/layout/RepeatingBendingProcessNew"/>
    <dgm:cxn modelId="{8BE7388C-51AA-3843-867D-F509D37CF8BC}" type="presOf" srcId="{57390C38-FBE0-4632-B51C-4FECCA9809D6}" destId="{18081993-8F0C-5C46-A34C-863B14A0CF17}" srcOrd="0" destOrd="0" presId="urn:microsoft.com/office/officeart/2016/7/layout/RepeatingBendingProcessNew"/>
    <dgm:cxn modelId="{F464BC9C-0CE6-3344-9CEE-550BDB9C8C83}" type="presOf" srcId="{3CB02CAA-7213-4AF1-AD97-66E98680AD90}" destId="{74C46AB9-4A1D-B940-A269-18475374FAD4}" srcOrd="0" destOrd="0" presId="urn:microsoft.com/office/officeart/2016/7/layout/RepeatingBendingProcessNew"/>
    <dgm:cxn modelId="{57DCCED3-8EB7-4485-92EC-72262932FDE5}" srcId="{3CB02CAA-7213-4AF1-AD97-66E98680AD90}" destId="{063F5721-0087-4285-9151-E62B5B6DAD82}" srcOrd="0" destOrd="0" parTransId="{9ED5460A-2EA1-4292-AF75-47D69C5E829C}" sibTransId="{57390C38-FBE0-4632-B51C-4FECCA9809D6}"/>
    <dgm:cxn modelId="{BBBC3BD8-EE7C-D248-A84F-3FAA3B8A3821}" type="presOf" srcId="{059AB70E-2CF8-4F3F-9902-3AAE1034C5CB}" destId="{665FEB7A-51A3-8D49-A17A-722E0DEB61E8}" srcOrd="0" destOrd="0" presId="urn:microsoft.com/office/officeart/2016/7/layout/RepeatingBendingProcessNew"/>
    <dgm:cxn modelId="{D7C86FDA-559D-8943-A1DD-EE7F6FF22E4E}" type="presOf" srcId="{F0248AF3-05E8-44D0-BAB8-E03F60D98239}" destId="{B8A212C8-0FEF-794D-A322-A50CB0E91B4F}" srcOrd="0" destOrd="0" presId="urn:microsoft.com/office/officeart/2016/7/layout/RepeatingBendingProcessNew"/>
    <dgm:cxn modelId="{A60707F8-B888-714C-A299-EFE43BC94C97}" type="presOf" srcId="{059AB70E-2CF8-4F3F-9902-3AAE1034C5CB}" destId="{59695FFE-4DAF-8147-A3C8-0A13943BBA14}" srcOrd="1" destOrd="0" presId="urn:microsoft.com/office/officeart/2016/7/layout/RepeatingBendingProcessNew"/>
    <dgm:cxn modelId="{C05D4E16-293C-6543-A1FC-77A439ED8C62}" type="presParOf" srcId="{74C46AB9-4A1D-B940-A269-18475374FAD4}" destId="{C189564A-FF69-9144-AEC9-2846D4617022}" srcOrd="0" destOrd="0" presId="urn:microsoft.com/office/officeart/2016/7/layout/RepeatingBendingProcessNew"/>
    <dgm:cxn modelId="{A8BBCA38-DDA8-8B4F-8757-BD7F3CF2327D}" type="presParOf" srcId="{74C46AB9-4A1D-B940-A269-18475374FAD4}" destId="{18081993-8F0C-5C46-A34C-863B14A0CF17}" srcOrd="1" destOrd="0" presId="urn:microsoft.com/office/officeart/2016/7/layout/RepeatingBendingProcessNew"/>
    <dgm:cxn modelId="{C2330768-55C5-1040-A475-C73615F3143B}" type="presParOf" srcId="{18081993-8F0C-5C46-A34C-863B14A0CF17}" destId="{E7CF5AEC-6EB3-F44D-8B9A-AB888BEE7DD1}" srcOrd="0" destOrd="0" presId="urn:microsoft.com/office/officeart/2016/7/layout/RepeatingBendingProcessNew"/>
    <dgm:cxn modelId="{21D67F29-7BD0-9947-A067-DE8E4DFE9C61}" type="presParOf" srcId="{74C46AB9-4A1D-B940-A269-18475374FAD4}" destId="{3A50890C-CBCE-624E-A59A-8559432BD269}" srcOrd="2" destOrd="0" presId="urn:microsoft.com/office/officeart/2016/7/layout/RepeatingBendingProcessNew"/>
    <dgm:cxn modelId="{E4986299-961F-F646-95AA-0E31FDBC9AA9}" type="presParOf" srcId="{74C46AB9-4A1D-B940-A269-18475374FAD4}" destId="{665FEB7A-51A3-8D49-A17A-722E0DEB61E8}" srcOrd="3" destOrd="0" presId="urn:microsoft.com/office/officeart/2016/7/layout/RepeatingBendingProcessNew"/>
    <dgm:cxn modelId="{0EA114F0-6B95-5A4A-B91C-EFFC4994C691}" type="presParOf" srcId="{665FEB7A-51A3-8D49-A17A-722E0DEB61E8}" destId="{59695FFE-4DAF-8147-A3C8-0A13943BBA14}" srcOrd="0" destOrd="0" presId="urn:microsoft.com/office/officeart/2016/7/layout/RepeatingBendingProcessNew"/>
    <dgm:cxn modelId="{BDB8BBB3-1E17-D94A-84FE-B095B6F00FE2}" type="presParOf" srcId="{74C46AB9-4A1D-B940-A269-18475374FAD4}" destId="{F8A6DC43-6462-E448-890A-DD66D796EDB3}" srcOrd="4" destOrd="0" presId="urn:microsoft.com/office/officeart/2016/7/layout/RepeatingBendingProcessNew"/>
    <dgm:cxn modelId="{4F6763A3-0A2C-1C4F-A0AA-434D07B45A14}" type="presParOf" srcId="{74C46AB9-4A1D-B940-A269-18475374FAD4}" destId="{8DB4A8FA-EEC4-B346-97D0-B5B5AF255B6A}" srcOrd="5" destOrd="0" presId="urn:microsoft.com/office/officeart/2016/7/layout/RepeatingBendingProcessNew"/>
    <dgm:cxn modelId="{1067E01B-09A3-7B4C-B5BF-F23DA2386BA9}" type="presParOf" srcId="{8DB4A8FA-EEC4-B346-97D0-B5B5AF255B6A}" destId="{B7FB77A7-AF27-4E42-B208-487EC867757F}" srcOrd="0" destOrd="0" presId="urn:microsoft.com/office/officeart/2016/7/layout/RepeatingBendingProcessNew"/>
    <dgm:cxn modelId="{DD4BC6BF-4438-E941-8EE6-9774865B788D}" type="presParOf" srcId="{74C46AB9-4A1D-B940-A269-18475374FAD4}" destId="{B8A212C8-0FEF-794D-A322-A50CB0E91B4F}" srcOrd="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344808-F29E-4355-BD7D-7DFA6288E506}" type="doc">
      <dgm:prSet loTypeId="urn:microsoft.com/office/officeart/2005/8/layout/vList2" loCatId="list" qsTypeId="urn:microsoft.com/office/officeart/2005/8/quickstyle/simple2" qsCatId="simple" csTypeId="urn:microsoft.com/office/officeart/2005/8/colors/colorful5" csCatId="colorful"/>
      <dgm:spPr/>
      <dgm:t>
        <a:bodyPr/>
        <a:lstStyle/>
        <a:p>
          <a:endParaRPr lang="en-US"/>
        </a:p>
      </dgm:t>
    </dgm:pt>
    <dgm:pt modelId="{7DDAE14B-8FC2-4051-A8CF-61B24CB4F878}">
      <dgm:prSet/>
      <dgm:spPr/>
      <dgm:t>
        <a:bodyPr/>
        <a:lstStyle/>
        <a:p>
          <a:r>
            <a:rPr lang="en-US"/>
            <a:t>Drop/Add Week is the only time students may change their schedules. </a:t>
          </a:r>
        </a:p>
      </dgm:t>
    </dgm:pt>
    <dgm:pt modelId="{02F0CDB2-81F5-477F-B33F-E55950FD477C}" type="parTrans" cxnId="{1F51274A-24E1-4C32-A0CE-BF1C498B037F}">
      <dgm:prSet/>
      <dgm:spPr/>
      <dgm:t>
        <a:bodyPr/>
        <a:lstStyle/>
        <a:p>
          <a:endParaRPr lang="en-US"/>
        </a:p>
      </dgm:t>
    </dgm:pt>
    <dgm:pt modelId="{53C926A2-DBA1-44BB-ABC9-1E3755499816}" type="sibTrans" cxnId="{1F51274A-24E1-4C32-A0CE-BF1C498B037F}">
      <dgm:prSet/>
      <dgm:spPr/>
      <dgm:t>
        <a:bodyPr/>
        <a:lstStyle/>
        <a:p>
          <a:endParaRPr lang="en-US"/>
        </a:p>
      </dgm:t>
    </dgm:pt>
    <dgm:pt modelId="{B7F35421-A2D2-4FA0-AC7B-957910EEC37F}">
      <dgm:prSet/>
      <dgm:spPr/>
      <dgm:t>
        <a:bodyPr/>
        <a:lstStyle/>
        <a:p>
          <a:r>
            <a:rPr lang="en-US"/>
            <a:t>A WN grade is a withdrawal for non-attendance given by a professor.</a:t>
          </a:r>
        </a:p>
      </dgm:t>
    </dgm:pt>
    <dgm:pt modelId="{45925B19-8D66-40FC-9745-B0727FB0E48A}" type="parTrans" cxnId="{26AFD814-48DE-4F05-94BC-BCB8AF8F05BB}">
      <dgm:prSet/>
      <dgm:spPr/>
      <dgm:t>
        <a:bodyPr/>
        <a:lstStyle/>
        <a:p>
          <a:endParaRPr lang="en-US"/>
        </a:p>
      </dgm:t>
    </dgm:pt>
    <dgm:pt modelId="{BE9FEA01-1495-42AE-B892-673F08033F73}" type="sibTrans" cxnId="{26AFD814-48DE-4F05-94BC-BCB8AF8F05BB}">
      <dgm:prSet/>
      <dgm:spPr/>
      <dgm:t>
        <a:bodyPr/>
        <a:lstStyle/>
        <a:p>
          <a:endParaRPr lang="en-US"/>
        </a:p>
      </dgm:t>
    </dgm:pt>
    <dgm:pt modelId="{C8DD1954-0475-4079-BE75-E44B26BF170E}">
      <dgm:prSet/>
      <dgm:spPr/>
      <dgm:t>
        <a:bodyPr/>
        <a:lstStyle/>
        <a:p>
          <a:r>
            <a:rPr lang="en-US"/>
            <a:t>A W  grade is when a student elects to withdraw from the course. This can only be done during a certain window of time. A W will remain a permanent part of the college transcript, counts as an attempt, and will not be used in GPA calculations.</a:t>
          </a:r>
        </a:p>
      </dgm:t>
    </dgm:pt>
    <dgm:pt modelId="{049A626B-6F0F-4103-B656-8854C59291DF}" type="parTrans" cxnId="{1C268A48-1FCE-461F-A1D7-F89D05ECF247}">
      <dgm:prSet/>
      <dgm:spPr/>
      <dgm:t>
        <a:bodyPr/>
        <a:lstStyle/>
        <a:p>
          <a:endParaRPr lang="en-US"/>
        </a:p>
      </dgm:t>
    </dgm:pt>
    <dgm:pt modelId="{FE771434-C5FB-4AFF-B67A-6CB51515E279}" type="sibTrans" cxnId="{1C268A48-1FCE-461F-A1D7-F89D05ECF247}">
      <dgm:prSet/>
      <dgm:spPr/>
      <dgm:t>
        <a:bodyPr/>
        <a:lstStyle/>
        <a:p>
          <a:endParaRPr lang="en-US"/>
        </a:p>
      </dgm:t>
    </dgm:pt>
    <dgm:pt modelId="{B9459E32-EA18-C844-9768-71E26E79A6B1}" type="pres">
      <dgm:prSet presAssocID="{A6344808-F29E-4355-BD7D-7DFA6288E506}" presName="linear" presStyleCnt="0">
        <dgm:presLayoutVars>
          <dgm:animLvl val="lvl"/>
          <dgm:resizeHandles val="exact"/>
        </dgm:presLayoutVars>
      </dgm:prSet>
      <dgm:spPr/>
    </dgm:pt>
    <dgm:pt modelId="{02D6105A-9961-F649-A0AD-67AAC0356B61}" type="pres">
      <dgm:prSet presAssocID="{7DDAE14B-8FC2-4051-A8CF-61B24CB4F878}" presName="parentText" presStyleLbl="node1" presStyleIdx="0" presStyleCnt="3">
        <dgm:presLayoutVars>
          <dgm:chMax val="0"/>
          <dgm:bulletEnabled val="1"/>
        </dgm:presLayoutVars>
      </dgm:prSet>
      <dgm:spPr/>
    </dgm:pt>
    <dgm:pt modelId="{4F2F0F01-1DCF-5C46-92CE-C1F64382AADE}" type="pres">
      <dgm:prSet presAssocID="{53C926A2-DBA1-44BB-ABC9-1E3755499816}" presName="spacer" presStyleCnt="0"/>
      <dgm:spPr/>
    </dgm:pt>
    <dgm:pt modelId="{ABD9ED85-1D45-6347-8A4B-258821903A32}" type="pres">
      <dgm:prSet presAssocID="{B7F35421-A2D2-4FA0-AC7B-957910EEC37F}" presName="parentText" presStyleLbl="node1" presStyleIdx="1" presStyleCnt="3">
        <dgm:presLayoutVars>
          <dgm:chMax val="0"/>
          <dgm:bulletEnabled val="1"/>
        </dgm:presLayoutVars>
      </dgm:prSet>
      <dgm:spPr/>
    </dgm:pt>
    <dgm:pt modelId="{5E862C11-6DA6-7E4B-B1C0-CD0D2DEE494E}" type="pres">
      <dgm:prSet presAssocID="{BE9FEA01-1495-42AE-B892-673F08033F73}" presName="spacer" presStyleCnt="0"/>
      <dgm:spPr/>
    </dgm:pt>
    <dgm:pt modelId="{F4C51E83-A061-6B46-A3DC-BC5482649559}" type="pres">
      <dgm:prSet presAssocID="{C8DD1954-0475-4079-BE75-E44B26BF170E}" presName="parentText" presStyleLbl="node1" presStyleIdx="2" presStyleCnt="3">
        <dgm:presLayoutVars>
          <dgm:chMax val="0"/>
          <dgm:bulletEnabled val="1"/>
        </dgm:presLayoutVars>
      </dgm:prSet>
      <dgm:spPr/>
    </dgm:pt>
  </dgm:ptLst>
  <dgm:cxnLst>
    <dgm:cxn modelId="{26AFD814-48DE-4F05-94BC-BCB8AF8F05BB}" srcId="{A6344808-F29E-4355-BD7D-7DFA6288E506}" destId="{B7F35421-A2D2-4FA0-AC7B-957910EEC37F}" srcOrd="1" destOrd="0" parTransId="{45925B19-8D66-40FC-9745-B0727FB0E48A}" sibTransId="{BE9FEA01-1495-42AE-B892-673F08033F73}"/>
    <dgm:cxn modelId="{8E995A2B-BB49-BB4A-99D6-CC688CB73883}" type="presOf" srcId="{7DDAE14B-8FC2-4051-A8CF-61B24CB4F878}" destId="{02D6105A-9961-F649-A0AD-67AAC0356B61}" srcOrd="0" destOrd="0" presId="urn:microsoft.com/office/officeart/2005/8/layout/vList2"/>
    <dgm:cxn modelId="{275FCB47-99FF-F642-8FDE-DACCC0C85DD2}" type="presOf" srcId="{A6344808-F29E-4355-BD7D-7DFA6288E506}" destId="{B9459E32-EA18-C844-9768-71E26E79A6B1}" srcOrd="0" destOrd="0" presId="urn:microsoft.com/office/officeart/2005/8/layout/vList2"/>
    <dgm:cxn modelId="{1C268A48-1FCE-461F-A1D7-F89D05ECF247}" srcId="{A6344808-F29E-4355-BD7D-7DFA6288E506}" destId="{C8DD1954-0475-4079-BE75-E44B26BF170E}" srcOrd="2" destOrd="0" parTransId="{049A626B-6F0F-4103-B656-8854C59291DF}" sibTransId="{FE771434-C5FB-4AFF-B67A-6CB51515E279}"/>
    <dgm:cxn modelId="{1F51274A-24E1-4C32-A0CE-BF1C498B037F}" srcId="{A6344808-F29E-4355-BD7D-7DFA6288E506}" destId="{7DDAE14B-8FC2-4051-A8CF-61B24CB4F878}" srcOrd="0" destOrd="0" parTransId="{02F0CDB2-81F5-477F-B33F-E55950FD477C}" sibTransId="{53C926A2-DBA1-44BB-ABC9-1E3755499816}"/>
    <dgm:cxn modelId="{D48BB387-17AC-C649-AEC1-1C47503E42F2}" type="presOf" srcId="{C8DD1954-0475-4079-BE75-E44B26BF170E}" destId="{F4C51E83-A061-6B46-A3DC-BC5482649559}" srcOrd="0" destOrd="0" presId="urn:microsoft.com/office/officeart/2005/8/layout/vList2"/>
    <dgm:cxn modelId="{24C4938F-5A4D-7F4C-9174-013B05C62AB6}" type="presOf" srcId="{B7F35421-A2D2-4FA0-AC7B-957910EEC37F}" destId="{ABD9ED85-1D45-6347-8A4B-258821903A32}" srcOrd="0" destOrd="0" presId="urn:microsoft.com/office/officeart/2005/8/layout/vList2"/>
    <dgm:cxn modelId="{DC3FC55E-764D-B943-A4D7-BC7275B4CE65}" type="presParOf" srcId="{B9459E32-EA18-C844-9768-71E26E79A6B1}" destId="{02D6105A-9961-F649-A0AD-67AAC0356B61}" srcOrd="0" destOrd="0" presId="urn:microsoft.com/office/officeart/2005/8/layout/vList2"/>
    <dgm:cxn modelId="{4D2BDEE4-2971-7A41-8121-D8C572D73B0D}" type="presParOf" srcId="{B9459E32-EA18-C844-9768-71E26E79A6B1}" destId="{4F2F0F01-1DCF-5C46-92CE-C1F64382AADE}" srcOrd="1" destOrd="0" presId="urn:microsoft.com/office/officeart/2005/8/layout/vList2"/>
    <dgm:cxn modelId="{0BADC0FD-A34C-1A42-8C03-E9F231BF6B13}" type="presParOf" srcId="{B9459E32-EA18-C844-9768-71E26E79A6B1}" destId="{ABD9ED85-1D45-6347-8A4B-258821903A32}" srcOrd="2" destOrd="0" presId="urn:microsoft.com/office/officeart/2005/8/layout/vList2"/>
    <dgm:cxn modelId="{9D6D5EC0-350A-7D4E-A383-F60831A8C052}" type="presParOf" srcId="{B9459E32-EA18-C844-9768-71E26E79A6B1}" destId="{5E862C11-6DA6-7E4B-B1C0-CD0D2DEE494E}" srcOrd="3" destOrd="0" presId="urn:microsoft.com/office/officeart/2005/8/layout/vList2"/>
    <dgm:cxn modelId="{8E1D9EC7-F22C-6C4D-8D14-639487893B56}" type="presParOf" srcId="{B9459E32-EA18-C844-9768-71E26E79A6B1}" destId="{F4C51E83-A061-6B46-A3DC-BC548264955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DC8447C-ADBE-40A7-9605-64B997E90629}"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E97416A-BB37-45D2-B6E8-3B0B3D34E132}">
      <dgm:prSet/>
      <dgm:spPr/>
      <dgm:t>
        <a:bodyPr/>
        <a:lstStyle/>
        <a:p>
          <a:pPr>
            <a:lnSpc>
              <a:spcPct val="100000"/>
            </a:lnSpc>
          </a:pPr>
          <a:r>
            <a:rPr lang="en-US" b="1"/>
            <a:t>Library and Academic Support Services -</a:t>
          </a:r>
          <a:endParaRPr lang="en-US"/>
        </a:p>
      </dgm:t>
    </dgm:pt>
    <dgm:pt modelId="{97D044B0-245C-407D-8C9B-B2D07B08E7E4}" type="parTrans" cxnId="{275F45A6-4EF0-44D2-B3D0-54F496028E33}">
      <dgm:prSet/>
      <dgm:spPr/>
      <dgm:t>
        <a:bodyPr/>
        <a:lstStyle/>
        <a:p>
          <a:endParaRPr lang="en-US"/>
        </a:p>
      </dgm:t>
    </dgm:pt>
    <dgm:pt modelId="{73F93BBF-7AC3-4456-B59C-37A0771D1B08}" type="sibTrans" cxnId="{275F45A6-4EF0-44D2-B3D0-54F496028E33}">
      <dgm:prSet/>
      <dgm:spPr/>
      <dgm:t>
        <a:bodyPr/>
        <a:lstStyle/>
        <a:p>
          <a:pPr>
            <a:lnSpc>
              <a:spcPct val="100000"/>
            </a:lnSpc>
          </a:pPr>
          <a:endParaRPr lang="en-US"/>
        </a:p>
      </dgm:t>
    </dgm:pt>
    <dgm:pt modelId="{55BBF529-3DA8-4BDC-A987-0C3D19AD38F0}">
      <dgm:prSet/>
      <dgm:spPr/>
      <dgm:t>
        <a:bodyPr/>
        <a:lstStyle/>
        <a:p>
          <a:pPr>
            <a:lnSpc>
              <a:spcPct val="100000"/>
            </a:lnSpc>
          </a:pPr>
          <a:r>
            <a:rPr lang="en-US" b="1"/>
            <a:t>Free On Campus and Online Tutoring -  </a:t>
          </a:r>
          <a:endParaRPr lang="en-US"/>
        </a:p>
      </dgm:t>
    </dgm:pt>
    <dgm:pt modelId="{411D9425-E92D-4A06-BC40-B4950E454138}" type="parTrans" cxnId="{4638821C-1C59-4481-8138-D0B41F7DBFD7}">
      <dgm:prSet/>
      <dgm:spPr/>
      <dgm:t>
        <a:bodyPr/>
        <a:lstStyle/>
        <a:p>
          <a:endParaRPr lang="en-US"/>
        </a:p>
      </dgm:t>
    </dgm:pt>
    <dgm:pt modelId="{26E157FD-5330-49EA-A294-143C8BF1EFE7}" type="sibTrans" cxnId="{4638821C-1C59-4481-8138-D0B41F7DBFD7}">
      <dgm:prSet/>
      <dgm:spPr/>
      <dgm:t>
        <a:bodyPr/>
        <a:lstStyle/>
        <a:p>
          <a:pPr>
            <a:lnSpc>
              <a:spcPct val="100000"/>
            </a:lnSpc>
          </a:pPr>
          <a:endParaRPr lang="en-US"/>
        </a:p>
      </dgm:t>
    </dgm:pt>
    <dgm:pt modelId="{418350DC-011D-42E6-BE5E-040E6EC0393A}">
      <dgm:prSet/>
      <dgm:spPr/>
      <dgm:t>
        <a:bodyPr/>
        <a:lstStyle/>
        <a:p>
          <a:pPr>
            <a:lnSpc>
              <a:spcPct val="100000"/>
            </a:lnSpc>
          </a:pPr>
          <a:r>
            <a:rPr lang="en-US" b="1"/>
            <a:t> </a:t>
          </a:r>
          <a:r>
            <a:rPr lang="en-US" b="0" i="0">
              <a:hlinkClick xmlns:r="http://schemas.openxmlformats.org/officeDocument/2006/relationships" r:id="rId1"/>
            </a:rPr>
            <a:t>Live Online Support Cente</a:t>
          </a:r>
          <a:r>
            <a:rPr lang="en-US" b="0" i="0"/>
            <a:t>r</a:t>
          </a:r>
          <a:endParaRPr lang="en-US"/>
        </a:p>
      </dgm:t>
    </dgm:pt>
    <dgm:pt modelId="{53600B47-B112-409F-813A-34DD013E6116}" type="parTrans" cxnId="{D8ABEBB9-80F4-4601-B8F0-24B4156A1640}">
      <dgm:prSet/>
      <dgm:spPr/>
      <dgm:t>
        <a:bodyPr/>
        <a:lstStyle/>
        <a:p>
          <a:endParaRPr lang="en-US"/>
        </a:p>
      </dgm:t>
    </dgm:pt>
    <dgm:pt modelId="{B523CCA1-BD68-4D38-BA9C-C212025CA780}" type="sibTrans" cxnId="{D8ABEBB9-80F4-4601-B8F0-24B4156A1640}">
      <dgm:prSet/>
      <dgm:spPr/>
      <dgm:t>
        <a:bodyPr/>
        <a:lstStyle/>
        <a:p>
          <a:pPr>
            <a:lnSpc>
              <a:spcPct val="100000"/>
            </a:lnSpc>
          </a:pPr>
          <a:endParaRPr lang="en-US"/>
        </a:p>
      </dgm:t>
    </dgm:pt>
    <dgm:pt modelId="{951B8CA5-8952-45A4-BF14-441F43F3CA12}">
      <dgm:prSet/>
      <dgm:spPr/>
      <dgm:t>
        <a:bodyPr/>
        <a:lstStyle/>
        <a:p>
          <a:pPr>
            <a:lnSpc>
              <a:spcPct val="100000"/>
            </a:lnSpc>
          </a:pPr>
          <a:r>
            <a:rPr lang="en-US" b="1"/>
            <a:t>Career Services- </a:t>
          </a:r>
          <a:endParaRPr lang="en-US"/>
        </a:p>
      </dgm:t>
    </dgm:pt>
    <dgm:pt modelId="{C9AB4E29-756E-4C48-96BE-C45D3103169F}" type="parTrans" cxnId="{BBE9B78D-A095-4A1D-BED2-5A5AAF18A82E}">
      <dgm:prSet/>
      <dgm:spPr/>
      <dgm:t>
        <a:bodyPr/>
        <a:lstStyle/>
        <a:p>
          <a:endParaRPr lang="en-US"/>
        </a:p>
      </dgm:t>
    </dgm:pt>
    <dgm:pt modelId="{D1580F08-CCC5-4C06-A659-66E2AAB21C2D}" type="sibTrans" cxnId="{BBE9B78D-A095-4A1D-BED2-5A5AAF18A82E}">
      <dgm:prSet/>
      <dgm:spPr/>
      <dgm:t>
        <a:bodyPr/>
        <a:lstStyle/>
        <a:p>
          <a:pPr>
            <a:lnSpc>
              <a:spcPct val="100000"/>
            </a:lnSpc>
          </a:pPr>
          <a:endParaRPr lang="en-US"/>
        </a:p>
      </dgm:t>
    </dgm:pt>
    <dgm:pt modelId="{C7BC7FC7-4A31-4079-B2F0-DE374C7E7567}">
      <dgm:prSet/>
      <dgm:spPr/>
      <dgm:t>
        <a:bodyPr/>
        <a:lstStyle/>
        <a:p>
          <a:pPr>
            <a:lnSpc>
              <a:spcPct val="100000"/>
            </a:lnSpc>
          </a:pPr>
          <a:r>
            <a:rPr lang="en-US" b="1"/>
            <a:t>Academic Advising -</a:t>
          </a:r>
          <a:endParaRPr lang="en-US"/>
        </a:p>
      </dgm:t>
    </dgm:pt>
    <dgm:pt modelId="{3082270D-4264-42A8-9888-D575A8A69DD3}" type="parTrans" cxnId="{0B8D94B7-D2E1-41B8-AF7C-BC401AA6072D}">
      <dgm:prSet/>
      <dgm:spPr/>
      <dgm:t>
        <a:bodyPr/>
        <a:lstStyle/>
        <a:p>
          <a:endParaRPr lang="en-US"/>
        </a:p>
      </dgm:t>
    </dgm:pt>
    <dgm:pt modelId="{F601C87B-C6A9-44A5-861B-4FAF7C7D5B26}" type="sibTrans" cxnId="{0B8D94B7-D2E1-41B8-AF7C-BC401AA6072D}">
      <dgm:prSet/>
      <dgm:spPr/>
      <dgm:t>
        <a:bodyPr/>
        <a:lstStyle/>
        <a:p>
          <a:endParaRPr lang="en-US"/>
        </a:p>
      </dgm:t>
    </dgm:pt>
    <dgm:pt modelId="{1AF6A5AC-2FC5-4123-9ABB-DC61BEBEE0CB}" type="pres">
      <dgm:prSet presAssocID="{BDC8447C-ADBE-40A7-9605-64B997E90629}" presName="root" presStyleCnt="0">
        <dgm:presLayoutVars>
          <dgm:dir/>
          <dgm:resizeHandles val="exact"/>
        </dgm:presLayoutVars>
      </dgm:prSet>
      <dgm:spPr/>
    </dgm:pt>
    <dgm:pt modelId="{191431D6-3CE2-479A-AB01-0D82C54845F6}" type="pres">
      <dgm:prSet presAssocID="{BDC8447C-ADBE-40A7-9605-64B997E90629}" presName="container" presStyleCnt="0">
        <dgm:presLayoutVars>
          <dgm:dir/>
          <dgm:resizeHandles val="exact"/>
        </dgm:presLayoutVars>
      </dgm:prSet>
      <dgm:spPr/>
    </dgm:pt>
    <dgm:pt modelId="{C9F48C40-938A-4F0D-BC7B-4D7F33805B22}" type="pres">
      <dgm:prSet presAssocID="{1E97416A-BB37-45D2-B6E8-3B0B3D34E132}" presName="compNode" presStyleCnt="0"/>
      <dgm:spPr/>
    </dgm:pt>
    <dgm:pt modelId="{E726FC30-B5B2-489C-8186-AFD063FDA885}" type="pres">
      <dgm:prSet presAssocID="{1E97416A-BB37-45D2-B6E8-3B0B3D34E132}" presName="iconBgRect" presStyleLbl="bgShp" presStyleIdx="0" presStyleCnt="5"/>
      <dgm:spPr/>
    </dgm:pt>
    <dgm:pt modelId="{88FD5AF7-219F-4D54-B503-3C30D6FB4B4B}" type="pres">
      <dgm:prSet presAssocID="{1E97416A-BB37-45D2-B6E8-3B0B3D34E132}" presName="iconRect" presStyleLbl="node1" presStyleIdx="0" presStyleCnt="5"/>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Books on Shelf"/>
        </a:ext>
      </dgm:extLst>
    </dgm:pt>
    <dgm:pt modelId="{E076B145-E3C2-4E08-BDB6-92100A75C893}" type="pres">
      <dgm:prSet presAssocID="{1E97416A-BB37-45D2-B6E8-3B0B3D34E132}" presName="spaceRect" presStyleCnt="0"/>
      <dgm:spPr/>
    </dgm:pt>
    <dgm:pt modelId="{C3EC9047-B390-4368-8F6D-6952FBEEE8F3}" type="pres">
      <dgm:prSet presAssocID="{1E97416A-BB37-45D2-B6E8-3B0B3D34E132}" presName="textRect" presStyleLbl="revTx" presStyleIdx="0" presStyleCnt="5">
        <dgm:presLayoutVars>
          <dgm:chMax val="1"/>
          <dgm:chPref val="1"/>
        </dgm:presLayoutVars>
      </dgm:prSet>
      <dgm:spPr/>
    </dgm:pt>
    <dgm:pt modelId="{6F496E8E-031E-4DC0-8944-DAD63F390942}" type="pres">
      <dgm:prSet presAssocID="{73F93BBF-7AC3-4456-B59C-37A0771D1B08}" presName="sibTrans" presStyleLbl="sibTrans2D1" presStyleIdx="0" presStyleCnt="0"/>
      <dgm:spPr/>
    </dgm:pt>
    <dgm:pt modelId="{293EECA4-651F-48AD-8AAA-BE4504C37982}" type="pres">
      <dgm:prSet presAssocID="{55BBF529-3DA8-4BDC-A987-0C3D19AD38F0}" presName="compNode" presStyleCnt="0"/>
      <dgm:spPr/>
    </dgm:pt>
    <dgm:pt modelId="{464E5F99-D345-4185-80C5-D72ECC0E9D42}" type="pres">
      <dgm:prSet presAssocID="{55BBF529-3DA8-4BDC-A987-0C3D19AD38F0}" presName="iconBgRect" presStyleLbl="bgShp" presStyleIdx="1" presStyleCnt="5"/>
      <dgm:spPr/>
    </dgm:pt>
    <dgm:pt modelId="{264D91D3-F8A6-4736-863C-D0BEDB8AC6B1}" type="pres">
      <dgm:prSet presAssocID="{55BBF529-3DA8-4BDC-A987-0C3D19AD38F0}" presName="iconRect" presStyleLbl="node1" presStyleIdx="1" presStyleCnt="5"/>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Classroom"/>
        </a:ext>
      </dgm:extLst>
    </dgm:pt>
    <dgm:pt modelId="{5F43B4C3-770A-44D3-B5B7-D706029BD370}" type="pres">
      <dgm:prSet presAssocID="{55BBF529-3DA8-4BDC-A987-0C3D19AD38F0}" presName="spaceRect" presStyleCnt="0"/>
      <dgm:spPr/>
    </dgm:pt>
    <dgm:pt modelId="{1BCE47AC-65D8-4A23-AE41-F919E58BE614}" type="pres">
      <dgm:prSet presAssocID="{55BBF529-3DA8-4BDC-A987-0C3D19AD38F0}" presName="textRect" presStyleLbl="revTx" presStyleIdx="1" presStyleCnt="5">
        <dgm:presLayoutVars>
          <dgm:chMax val="1"/>
          <dgm:chPref val="1"/>
        </dgm:presLayoutVars>
      </dgm:prSet>
      <dgm:spPr/>
    </dgm:pt>
    <dgm:pt modelId="{E1997B6D-971A-46F8-B6D5-4E026F878920}" type="pres">
      <dgm:prSet presAssocID="{26E157FD-5330-49EA-A294-143C8BF1EFE7}" presName="sibTrans" presStyleLbl="sibTrans2D1" presStyleIdx="0" presStyleCnt="0"/>
      <dgm:spPr/>
    </dgm:pt>
    <dgm:pt modelId="{6781F1FD-C88D-4EB5-A7C6-0AB176BDAE4A}" type="pres">
      <dgm:prSet presAssocID="{418350DC-011D-42E6-BE5E-040E6EC0393A}" presName="compNode" presStyleCnt="0"/>
      <dgm:spPr/>
    </dgm:pt>
    <dgm:pt modelId="{E2937930-153E-4474-BC20-134DC80D1388}" type="pres">
      <dgm:prSet presAssocID="{418350DC-011D-42E6-BE5E-040E6EC0393A}" presName="iconBgRect" presStyleLbl="bgShp" presStyleIdx="2" presStyleCnt="5"/>
      <dgm:spPr/>
    </dgm:pt>
    <dgm:pt modelId="{B756F673-9C3E-4325-86D4-8B3C7361FEFB}" type="pres">
      <dgm:prSet presAssocID="{418350DC-011D-42E6-BE5E-040E6EC0393A}" presName="iconRect" presStyleLbl="node1" presStyleIdx="2" presStyleCnt="5"/>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Call center"/>
        </a:ext>
      </dgm:extLst>
    </dgm:pt>
    <dgm:pt modelId="{4F4C8FDC-24BF-4A3D-97F4-1EA1F0E6B043}" type="pres">
      <dgm:prSet presAssocID="{418350DC-011D-42E6-BE5E-040E6EC0393A}" presName="spaceRect" presStyleCnt="0"/>
      <dgm:spPr/>
    </dgm:pt>
    <dgm:pt modelId="{FBB0DD18-93C4-421F-AD57-3F2B936865B8}" type="pres">
      <dgm:prSet presAssocID="{418350DC-011D-42E6-BE5E-040E6EC0393A}" presName="textRect" presStyleLbl="revTx" presStyleIdx="2" presStyleCnt="5">
        <dgm:presLayoutVars>
          <dgm:chMax val="1"/>
          <dgm:chPref val="1"/>
        </dgm:presLayoutVars>
      </dgm:prSet>
      <dgm:spPr/>
    </dgm:pt>
    <dgm:pt modelId="{5403D024-6457-45EC-87EF-53DD01432E74}" type="pres">
      <dgm:prSet presAssocID="{B523CCA1-BD68-4D38-BA9C-C212025CA780}" presName="sibTrans" presStyleLbl="sibTrans2D1" presStyleIdx="0" presStyleCnt="0"/>
      <dgm:spPr/>
    </dgm:pt>
    <dgm:pt modelId="{8E169BE1-50DA-4DB3-A65E-11461C6A2520}" type="pres">
      <dgm:prSet presAssocID="{951B8CA5-8952-45A4-BF14-441F43F3CA12}" presName="compNode" presStyleCnt="0"/>
      <dgm:spPr/>
    </dgm:pt>
    <dgm:pt modelId="{D5F1C106-B635-432F-8187-F16A2B505336}" type="pres">
      <dgm:prSet presAssocID="{951B8CA5-8952-45A4-BF14-441F43F3CA12}" presName="iconBgRect" presStyleLbl="bgShp" presStyleIdx="3" presStyleCnt="5"/>
      <dgm:spPr/>
    </dgm:pt>
    <dgm:pt modelId="{F5363AFD-60A4-4479-AA28-A3BB42183A26}" type="pres">
      <dgm:prSet presAssocID="{951B8CA5-8952-45A4-BF14-441F43F3CA12}" presName="iconRect" presStyleLbl="node1" presStyleIdx="3" presStyleCnt="5"/>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Briefcase"/>
        </a:ext>
      </dgm:extLst>
    </dgm:pt>
    <dgm:pt modelId="{434A7FFA-655B-4E65-B06E-F8F4B057C181}" type="pres">
      <dgm:prSet presAssocID="{951B8CA5-8952-45A4-BF14-441F43F3CA12}" presName="spaceRect" presStyleCnt="0"/>
      <dgm:spPr/>
    </dgm:pt>
    <dgm:pt modelId="{BF24EC5C-ED39-4C2B-B3CB-8393DC72F46C}" type="pres">
      <dgm:prSet presAssocID="{951B8CA5-8952-45A4-BF14-441F43F3CA12}" presName="textRect" presStyleLbl="revTx" presStyleIdx="3" presStyleCnt="5">
        <dgm:presLayoutVars>
          <dgm:chMax val="1"/>
          <dgm:chPref val="1"/>
        </dgm:presLayoutVars>
      </dgm:prSet>
      <dgm:spPr/>
    </dgm:pt>
    <dgm:pt modelId="{713C738B-BE79-4173-B2A0-A256F12D531A}" type="pres">
      <dgm:prSet presAssocID="{D1580F08-CCC5-4C06-A659-66E2AAB21C2D}" presName="sibTrans" presStyleLbl="sibTrans2D1" presStyleIdx="0" presStyleCnt="0"/>
      <dgm:spPr/>
    </dgm:pt>
    <dgm:pt modelId="{9552EA26-F23F-4F4C-933D-6D527E816C44}" type="pres">
      <dgm:prSet presAssocID="{C7BC7FC7-4A31-4079-B2F0-DE374C7E7567}" presName="compNode" presStyleCnt="0"/>
      <dgm:spPr/>
    </dgm:pt>
    <dgm:pt modelId="{3F2E5FD6-B4A9-4CC2-B636-FFCF20C02215}" type="pres">
      <dgm:prSet presAssocID="{C7BC7FC7-4A31-4079-B2F0-DE374C7E7567}" presName="iconBgRect" presStyleLbl="bgShp" presStyleIdx="4" presStyleCnt="5"/>
      <dgm:spPr/>
    </dgm:pt>
    <dgm:pt modelId="{ACFA6FE5-757E-43C9-B1E4-55CDA177B72D}" type="pres">
      <dgm:prSet presAssocID="{C7BC7FC7-4A31-4079-B2F0-DE374C7E7567}" presName="iconRect" presStyleLbl="node1" presStyleIdx="4" presStyleCnt="5"/>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Books"/>
        </a:ext>
      </dgm:extLst>
    </dgm:pt>
    <dgm:pt modelId="{63D2F40E-6599-41B1-B118-EF7FEBA5C6D6}" type="pres">
      <dgm:prSet presAssocID="{C7BC7FC7-4A31-4079-B2F0-DE374C7E7567}" presName="spaceRect" presStyleCnt="0"/>
      <dgm:spPr/>
    </dgm:pt>
    <dgm:pt modelId="{818CF29D-A247-46A5-98A4-24E2400AC2FD}" type="pres">
      <dgm:prSet presAssocID="{C7BC7FC7-4A31-4079-B2F0-DE374C7E7567}" presName="textRect" presStyleLbl="revTx" presStyleIdx="4" presStyleCnt="5">
        <dgm:presLayoutVars>
          <dgm:chMax val="1"/>
          <dgm:chPref val="1"/>
        </dgm:presLayoutVars>
      </dgm:prSet>
      <dgm:spPr/>
    </dgm:pt>
  </dgm:ptLst>
  <dgm:cxnLst>
    <dgm:cxn modelId="{7D18681B-2031-704D-8F86-4CB3734952B7}" type="presOf" srcId="{55BBF529-3DA8-4BDC-A987-0C3D19AD38F0}" destId="{1BCE47AC-65D8-4A23-AE41-F919E58BE614}" srcOrd="0" destOrd="0" presId="urn:microsoft.com/office/officeart/2018/2/layout/IconCircleList"/>
    <dgm:cxn modelId="{4638821C-1C59-4481-8138-D0B41F7DBFD7}" srcId="{BDC8447C-ADBE-40A7-9605-64B997E90629}" destId="{55BBF529-3DA8-4BDC-A987-0C3D19AD38F0}" srcOrd="1" destOrd="0" parTransId="{411D9425-E92D-4A06-BC40-B4950E454138}" sibTransId="{26E157FD-5330-49EA-A294-143C8BF1EFE7}"/>
    <dgm:cxn modelId="{1AFCF21E-95F4-A143-A3D9-822A4792CBBA}" type="presOf" srcId="{B523CCA1-BD68-4D38-BA9C-C212025CA780}" destId="{5403D024-6457-45EC-87EF-53DD01432E74}" srcOrd="0" destOrd="0" presId="urn:microsoft.com/office/officeart/2018/2/layout/IconCircleList"/>
    <dgm:cxn modelId="{18921A1F-00FE-2F47-9395-885595C8B782}" type="presOf" srcId="{1E97416A-BB37-45D2-B6E8-3B0B3D34E132}" destId="{C3EC9047-B390-4368-8F6D-6952FBEEE8F3}" srcOrd="0" destOrd="0" presId="urn:microsoft.com/office/officeart/2018/2/layout/IconCircleList"/>
    <dgm:cxn modelId="{2839AB74-D09E-A84D-A986-9B7552EC0878}" type="presOf" srcId="{D1580F08-CCC5-4C06-A659-66E2AAB21C2D}" destId="{713C738B-BE79-4173-B2A0-A256F12D531A}" srcOrd="0" destOrd="0" presId="urn:microsoft.com/office/officeart/2018/2/layout/IconCircleList"/>
    <dgm:cxn modelId="{7133FC7A-459F-0E4C-AE81-5D2E850087DD}" type="presOf" srcId="{418350DC-011D-42E6-BE5E-040E6EC0393A}" destId="{FBB0DD18-93C4-421F-AD57-3F2B936865B8}" srcOrd="0" destOrd="0" presId="urn:microsoft.com/office/officeart/2018/2/layout/IconCircleList"/>
    <dgm:cxn modelId="{44B5BD88-4CAF-F04F-8FF4-F2376C0EEF77}" type="presOf" srcId="{26E157FD-5330-49EA-A294-143C8BF1EFE7}" destId="{E1997B6D-971A-46F8-B6D5-4E026F878920}" srcOrd="0" destOrd="0" presId="urn:microsoft.com/office/officeart/2018/2/layout/IconCircleList"/>
    <dgm:cxn modelId="{BBE9B78D-A095-4A1D-BED2-5A5AAF18A82E}" srcId="{BDC8447C-ADBE-40A7-9605-64B997E90629}" destId="{951B8CA5-8952-45A4-BF14-441F43F3CA12}" srcOrd="3" destOrd="0" parTransId="{C9AB4E29-756E-4C48-96BE-C45D3103169F}" sibTransId="{D1580F08-CCC5-4C06-A659-66E2AAB21C2D}"/>
    <dgm:cxn modelId="{ACE78695-870B-4A40-9181-1EDC489D72EA}" type="presOf" srcId="{BDC8447C-ADBE-40A7-9605-64B997E90629}" destId="{1AF6A5AC-2FC5-4123-9ABB-DC61BEBEE0CB}" srcOrd="0" destOrd="0" presId="urn:microsoft.com/office/officeart/2018/2/layout/IconCircleList"/>
    <dgm:cxn modelId="{275F45A6-4EF0-44D2-B3D0-54F496028E33}" srcId="{BDC8447C-ADBE-40A7-9605-64B997E90629}" destId="{1E97416A-BB37-45D2-B6E8-3B0B3D34E132}" srcOrd="0" destOrd="0" parTransId="{97D044B0-245C-407D-8C9B-B2D07B08E7E4}" sibTransId="{73F93BBF-7AC3-4456-B59C-37A0771D1B08}"/>
    <dgm:cxn modelId="{0B8D94B7-D2E1-41B8-AF7C-BC401AA6072D}" srcId="{BDC8447C-ADBE-40A7-9605-64B997E90629}" destId="{C7BC7FC7-4A31-4079-B2F0-DE374C7E7567}" srcOrd="4" destOrd="0" parTransId="{3082270D-4264-42A8-9888-D575A8A69DD3}" sibTransId="{F601C87B-C6A9-44A5-861B-4FAF7C7D5B26}"/>
    <dgm:cxn modelId="{D8ABEBB9-80F4-4601-B8F0-24B4156A1640}" srcId="{BDC8447C-ADBE-40A7-9605-64B997E90629}" destId="{418350DC-011D-42E6-BE5E-040E6EC0393A}" srcOrd="2" destOrd="0" parTransId="{53600B47-B112-409F-813A-34DD013E6116}" sibTransId="{B523CCA1-BD68-4D38-BA9C-C212025CA780}"/>
    <dgm:cxn modelId="{DBF3D0C3-B1B5-8E44-9D91-65A93DC034B9}" type="presOf" srcId="{C7BC7FC7-4A31-4079-B2F0-DE374C7E7567}" destId="{818CF29D-A247-46A5-98A4-24E2400AC2FD}" srcOrd="0" destOrd="0" presId="urn:microsoft.com/office/officeart/2018/2/layout/IconCircleList"/>
    <dgm:cxn modelId="{613BE7C3-AA64-1E4C-913D-BFC596845407}" type="presOf" srcId="{73F93BBF-7AC3-4456-B59C-37A0771D1B08}" destId="{6F496E8E-031E-4DC0-8944-DAD63F390942}" srcOrd="0" destOrd="0" presId="urn:microsoft.com/office/officeart/2018/2/layout/IconCircleList"/>
    <dgm:cxn modelId="{555774FB-39FA-D84E-A382-7E074B405800}" type="presOf" srcId="{951B8CA5-8952-45A4-BF14-441F43F3CA12}" destId="{BF24EC5C-ED39-4C2B-B3CB-8393DC72F46C}" srcOrd="0" destOrd="0" presId="urn:microsoft.com/office/officeart/2018/2/layout/IconCircleList"/>
    <dgm:cxn modelId="{25F4D85D-1761-9747-98FE-04904C0F38B0}" type="presParOf" srcId="{1AF6A5AC-2FC5-4123-9ABB-DC61BEBEE0CB}" destId="{191431D6-3CE2-479A-AB01-0D82C54845F6}" srcOrd="0" destOrd="0" presId="urn:microsoft.com/office/officeart/2018/2/layout/IconCircleList"/>
    <dgm:cxn modelId="{66956F5E-3563-8D4C-A380-56A6D53066C7}" type="presParOf" srcId="{191431D6-3CE2-479A-AB01-0D82C54845F6}" destId="{C9F48C40-938A-4F0D-BC7B-4D7F33805B22}" srcOrd="0" destOrd="0" presId="urn:microsoft.com/office/officeart/2018/2/layout/IconCircleList"/>
    <dgm:cxn modelId="{76555ABC-0EAE-EC41-BE0E-56C3EB58011B}" type="presParOf" srcId="{C9F48C40-938A-4F0D-BC7B-4D7F33805B22}" destId="{E726FC30-B5B2-489C-8186-AFD063FDA885}" srcOrd="0" destOrd="0" presId="urn:microsoft.com/office/officeart/2018/2/layout/IconCircleList"/>
    <dgm:cxn modelId="{2F28A44C-C4D9-3E49-840C-FAC42E9FC9F8}" type="presParOf" srcId="{C9F48C40-938A-4F0D-BC7B-4D7F33805B22}" destId="{88FD5AF7-219F-4D54-B503-3C30D6FB4B4B}" srcOrd="1" destOrd="0" presId="urn:microsoft.com/office/officeart/2018/2/layout/IconCircleList"/>
    <dgm:cxn modelId="{93F2664A-3552-FF48-BDFA-AAB04EF5DE50}" type="presParOf" srcId="{C9F48C40-938A-4F0D-BC7B-4D7F33805B22}" destId="{E076B145-E3C2-4E08-BDB6-92100A75C893}" srcOrd="2" destOrd="0" presId="urn:microsoft.com/office/officeart/2018/2/layout/IconCircleList"/>
    <dgm:cxn modelId="{74F91AC0-7D83-7A4E-821C-C8199A992E41}" type="presParOf" srcId="{C9F48C40-938A-4F0D-BC7B-4D7F33805B22}" destId="{C3EC9047-B390-4368-8F6D-6952FBEEE8F3}" srcOrd="3" destOrd="0" presId="urn:microsoft.com/office/officeart/2018/2/layout/IconCircleList"/>
    <dgm:cxn modelId="{439247F2-894D-BE4A-8AA4-8C5FFFCBD6D8}" type="presParOf" srcId="{191431D6-3CE2-479A-AB01-0D82C54845F6}" destId="{6F496E8E-031E-4DC0-8944-DAD63F390942}" srcOrd="1" destOrd="0" presId="urn:microsoft.com/office/officeart/2018/2/layout/IconCircleList"/>
    <dgm:cxn modelId="{B0434561-A9D2-0A4E-92CA-D8AA073255AC}" type="presParOf" srcId="{191431D6-3CE2-479A-AB01-0D82C54845F6}" destId="{293EECA4-651F-48AD-8AAA-BE4504C37982}" srcOrd="2" destOrd="0" presId="urn:microsoft.com/office/officeart/2018/2/layout/IconCircleList"/>
    <dgm:cxn modelId="{78901E03-10D8-3141-B7A3-F2760754668C}" type="presParOf" srcId="{293EECA4-651F-48AD-8AAA-BE4504C37982}" destId="{464E5F99-D345-4185-80C5-D72ECC0E9D42}" srcOrd="0" destOrd="0" presId="urn:microsoft.com/office/officeart/2018/2/layout/IconCircleList"/>
    <dgm:cxn modelId="{10F2D88C-E235-FB44-9AD2-3EA0870E55F9}" type="presParOf" srcId="{293EECA4-651F-48AD-8AAA-BE4504C37982}" destId="{264D91D3-F8A6-4736-863C-D0BEDB8AC6B1}" srcOrd="1" destOrd="0" presId="urn:microsoft.com/office/officeart/2018/2/layout/IconCircleList"/>
    <dgm:cxn modelId="{8552B949-73EB-1E47-AC68-35B1E5615567}" type="presParOf" srcId="{293EECA4-651F-48AD-8AAA-BE4504C37982}" destId="{5F43B4C3-770A-44D3-B5B7-D706029BD370}" srcOrd="2" destOrd="0" presId="urn:microsoft.com/office/officeart/2018/2/layout/IconCircleList"/>
    <dgm:cxn modelId="{22CA1E5A-CC5D-B94B-BBAA-26D21A959AD5}" type="presParOf" srcId="{293EECA4-651F-48AD-8AAA-BE4504C37982}" destId="{1BCE47AC-65D8-4A23-AE41-F919E58BE614}" srcOrd="3" destOrd="0" presId="urn:microsoft.com/office/officeart/2018/2/layout/IconCircleList"/>
    <dgm:cxn modelId="{959C00D7-E577-B442-B93B-BBB273EEAFC4}" type="presParOf" srcId="{191431D6-3CE2-479A-AB01-0D82C54845F6}" destId="{E1997B6D-971A-46F8-B6D5-4E026F878920}" srcOrd="3" destOrd="0" presId="urn:microsoft.com/office/officeart/2018/2/layout/IconCircleList"/>
    <dgm:cxn modelId="{D9B2B7E7-C189-D345-B117-050B83C5C6D7}" type="presParOf" srcId="{191431D6-3CE2-479A-AB01-0D82C54845F6}" destId="{6781F1FD-C88D-4EB5-A7C6-0AB176BDAE4A}" srcOrd="4" destOrd="0" presId="urn:microsoft.com/office/officeart/2018/2/layout/IconCircleList"/>
    <dgm:cxn modelId="{AC49FEC9-C79E-6D4F-ABCB-AB88CE971D81}" type="presParOf" srcId="{6781F1FD-C88D-4EB5-A7C6-0AB176BDAE4A}" destId="{E2937930-153E-4474-BC20-134DC80D1388}" srcOrd="0" destOrd="0" presId="urn:microsoft.com/office/officeart/2018/2/layout/IconCircleList"/>
    <dgm:cxn modelId="{2F933F9C-5F63-C24A-B600-B435A5F656DD}" type="presParOf" srcId="{6781F1FD-C88D-4EB5-A7C6-0AB176BDAE4A}" destId="{B756F673-9C3E-4325-86D4-8B3C7361FEFB}" srcOrd="1" destOrd="0" presId="urn:microsoft.com/office/officeart/2018/2/layout/IconCircleList"/>
    <dgm:cxn modelId="{DD948D87-D487-7741-92D9-9D780DE9CB35}" type="presParOf" srcId="{6781F1FD-C88D-4EB5-A7C6-0AB176BDAE4A}" destId="{4F4C8FDC-24BF-4A3D-97F4-1EA1F0E6B043}" srcOrd="2" destOrd="0" presId="urn:microsoft.com/office/officeart/2018/2/layout/IconCircleList"/>
    <dgm:cxn modelId="{FAF46390-23A6-9D44-88D7-D2FE0D0640D7}" type="presParOf" srcId="{6781F1FD-C88D-4EB5-A7C6-0AB176BDAE4A}" destId="{FBB0DD18-93C4-421F-AD57-3F2B936865B8}" srcOrd="3" destOrd="0" presId="urn:microsoft.com/office/officeart/2018/2/layout/IconCircleList"/>
    <dgm:cxn modelId="{6B378757-9A0E-D048-AA71-79EE5EDCD989}" type="presParOf" srcId="{191431D6-3CE2-479A-AB01-0D82C54845F6}" destId="{5403D024-6457-45EC-87EF-53DD01432E74}" srcOrd="5" destOrd="0" presId="urn:microsoft.com/office/officeart/2018/2/layout/IconCircleList"/>
    <dgm:cxn modelId="{C183C8BD-4075-4D47-BD17-F28B2894B214}" type="presParOf" srcId="{191431D6-3CE2-479A-AB01-0D82C54845F6}" destId="{8E169BE1-50DA-4DB3-A65E-11461C6A2520}" srcOrd="6" destOrd="0" presId="urn:microsoft.com/office/officeart/2018/2/layout/IconCircleList"/>
    <dgm:cxn modelId="{CFC46A8E-1DC2-234E-939A-F363E3E4C493}" type="presParOf" srcId="{8E169BE1-50DA-4DB3-A65E-11461C6A2520}" destId="{D5F1C106-B635-432F-8187-F16A2B505336}" srcOrd="0" destOrd="0" presId="urn:microsoft.com/office/officeart/2018/2/layout/IconCircleList"/>
    <dgm:cxn modelId="{794F3504-8936-3848-8527-A057FB054C9F}" type="presParOf" srcId="{8E169BE1-50DA-4DB3-A65E-11461C6A2520}" destId="{F5363AFD-60A4-4479-AA28-A3BB42183A26}" srcOrd="1" destOrd="0" presId="urn:microsoft.com/office/officeart/2018/2/layout/IconCircleList"/>
    <dgm:cxn modelId="{EE16E538-CA07-B441-BCC0-6A05473A4A8B}" type="presParOf" srcId="{8E169BE1-50DA-4DB3-A65E-11461C6A2520}" destId="{434A7FFA-655B-4E65-B06E-F8F4B057C181}" srcOrd="2" destOrd="0" presId="urn:microsoft.com/office/officeart/2018/2/layout/IconCircleList"/>
    <dgm:cxn modelId="{FCEC11A0-DA3F-F042-ACCA-483D9711A1C6}" type="presParOf" srcId="{8E169BE1-50DA-4DB3-A65E-11461C6A2520}" destId="{BF24EC5C-ED39-4C2B-B3CB-8393DC72F46C}" srcOrd="3" destOrd="0" presId="urn:microsoft.com/office/officeart/2018/2/layout/IconCircleList"/>
    <dgm:cxn modelId="{DDDC8FE6-06CE-4944-80E7-EE5A8EAC9E39}" type="presParOf" srcId="{191431D6-3CE2-479A-AB01-0D82C54845F6}" destId="{713C738B-BE79-4173-B2A0-A256F12D531A}" srcOrd="7" destOrd="0" presId="urn:microsoft.com/office/officeart/2018/2/layout/IconCircleList"/>
    <dgm:cxn modelId="{E0499947-CAE6-294F-BD88-9E4D6DE5EBDF}" type="presParOf" srcId="{191431D6-3CE2-479A-AB01-0D82C54845F6}" destId="{9552EA26-F23F-4F4C-933D-6D527E816C44}" srcOrd="8" destOrd="0" presId="urn:microsoft.com/office/officeart/2018/2/layout/IconCircleList"/>
    <dgm:cxn modelId="{06CB5C7F-CF36-F64E-9AF9-2AA76E1B727C}" type="presParOf" srcId="{9552EA26-F23F-4F4C-933D-6D527E816C44}" destId="{3F2E5FD6-B4A9-4CC2-B636-FFCF20C02215}" srcOrd="0" destOrd="0" presId="urn:microsoft.com/office/officeart/2018/2/layout/IconCircleList"/>
    <dgm:cxn modelId="{17886E99-6C0B-754F-BE47-D97828D4187B}" type="presParOf" srcId="{9552EA26-F23F-4F4C-933D-6D527E816C44}" destId="{ACFA6FE5-757E-43C9-B1E4-55CDA177B72D}" srcOrd="1" destOrd="0" presId="urn:microsoft.com/office/officeart/2018/2/layout/IconCircleList"/>
    <dgm:cxn modelId="{21365F08-92F3-6343-9676-46E4782FDF53}" type="presParOf" srcId="{9552EA26-F23F-4F4C-933D-6D527E816C44}" destId="{63D2F40E-6599-41B1-B118-EF7FEBA5C6D6}" srcOrd="2" destOrd="0" presId="urn:microsoft.com/office/officeart/2018/2/layout/IconCircleList"/>
    <dgm:cxn modelId="{89523336-5372-C04E-9641-8BC03E10CEF4}" type="presParOf" srcId="{9552EA26-F23F-4F4C-933D-6D527E816C44}" destId="{818CF29D-A247-46A5-98A4-24E2400AC2F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B79134-BB4A-5F47-B1C3-BC31785B30B5}">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D118AB-38C8-B24A-83D2-7FC3D93770DE}">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Dual Enrollment will transfer to the Florida State Universities System (SUS) due to the Florida Common Course Numbering System and the statewide articulation agreement.</a:t>
          </a:r>
        </a:p>
      </dsp:txBody>
      <dsp:txXfrm>
        <a:off x="0" y="0"/>
        <a:ext cx="6492875" cy="1276350"/>
      </dsp:txXfrm>
    </dsp:sp>
    <dsp:sp modelId="{79C78A5D-2CED-4E4E-A308-D55B29391B29}">
      <dsp:nvSpPr>
        <dsp:cNvPr id="0" name=""/>
        <dsp:cNvSpPr/>
      </dsp:nvSpPr>
      <dsp:spPr>
        <a:xfrm>
          <a:off x="0" y="1276350"/>
          <a:ext cx="6492875"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61DA3C-0A70-0044-8F53-4E3FA96DF93B}">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If students do not, upon high school graduation, attend the same college or university where they earned their dual enrollment credit, the application of transfer credit to general education, prerequisite, and degree programs may vary at the receiving institution.</a:t>
          </a:r>
        </a:p>
      </dsp:txBody>
      <dsp:txXfrm>
        <a:off x="0" y="1276350"/>
        <a:ext cx="6492875" cy="1276350"/>
      </dsp:txXfrm>
    </dsp:sp>
    <dsp:sp modelId="{ACA0D66D-D1F9-7742-9946-6F5303DB8763}">
      <dsp:nvSpPr>
        <dsp:cNvPr id="0" name=""/>
        <dsp:cNvSpPr/>
      </dsp:nvSpPr>
      <dsp:spPr>
        <a:xfrm>
          <a:off x="0" y="2552700"/>
          <a:ext cx="6492875"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A175DD-BC48-2F42-8809-52241B54BA84}">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Florida private schools look at the individual course to decide if and how the credit will transfer.</a:t>
          </a:r>
        </a:p>
      </dsp:txBody>
      <dsp:txXfrm>
        <a:off x="0" y="2552700"/>
        <a:ext cx="6492875" cy="1276350"/>
      </dsp:txXfrm>
    </dsp:sp>
    <dsp:sp modelId="{ABAAB6E7-BA09-6740-BB4B-7454A00C1EE4}">
      <dsp:nvSpPr>
        <dsp:cNvPr id="0" name=""/>
        <dsp:cNvSpPr/>
      </dsp:nvSpPr>
      <dsp:spPr>
        <a:xfrm>
          <a:off x="0" y="382905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2360A9-40B1-FE4B-89FC-A343C6307232}">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For out of state schools and private schools you will need to check with the  individual schools to inquire whether dual enrollment credit will be accepted to transfer.</a:t>
          </a:r>
        </a:p>
      </dsp:txBody>
      <dsp:txXfrm>
        <a:off x="0" y="3829050"/>
        <a:ext cx="6492875" cy="1276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67E02A-E1BD-A247-92B1-A76CCE344C60}">
      <dsp:nvSpPr>
        <dsp:cNvPr id="0" name=""/>
        <dsp:cNvSpPr/>
      </dsp:nvSpPr>
      <dsp:spPr>
        <a:xfrm>
          <a:off x="307345" y="1546"/>
          <a:ext cx="3222855" cy="19337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DE students are to handle all communication for themselves. Parents should not use the student’s email to communicate with the professor.</a:t>
          </a:r>
        </a:p>
      </dsp:txBody>
      <dsp:txXfrm>
        <a:off x="307345" y="1546"/>
        <a:ext cx="3222855" cy="1933713"/>
      </dsp:txXfrm>
    </dsp:sp>
    <dsp:sp modelId="{FC2D8DA5-B038-6443-B94E-44036311494A}">
      <dsp:nvSpPr>
        <dsp:cNvPr id="0" name=""/>
        <dsp:cNvSpPr/>
      </dsp:nvSpPr>
      <dsp:spPr>
        <a:xfrm>
          <a:off x="3852486" y="1546"/>
          <a:ext cx="3222855" cy="1933713"/>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Students are responsible for checking their schedules and HAWKMAIL regularly.</a:t>
          </a:r>
        </a:p>
      </dsp:txBody>
      <dsp:txXfrm>
        <a:off x="3852486" y="1546"/>
        <a:ext cx="3222855" cy="1933713"/>
      </dsp:txXfrm>
    </dsp:sp>
    <dsp:sp modelId="{0DF0BD3B-E4C5-1640-86C0-B021BFDCE356}">
      <dsp:nvSpPr>
        <dsp:cNvPr id="0" name=""/>
        <dsp:cNvSpPr/>
      </dsp:nvSpPr>
      <dsp:spPr>
        <a:xfrm>
          <a:off x="7397627" y="1546"/>
          <a:ext cx="3222855" cy="1933713"/>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Our</a:t>
          </a:r>
          <a:r>
            <a:rPr lang="en-US" sz="2100" kern="1200" baseline="0" dirty="0"/>
            <a:t> DE office cannot speak to parents until the student has signed a FERPA release.</a:t>
          </a:r>
          <a:endParaRPr lang="en-US" sz="2100" kern="1200" dirty="0"/>
        </a:p>
      </dsp:txBody>
      <dsp:txXfrm>
        <a:off x="7397627" y="1546"/>
        <a:ext cx="3222855" cy="1933713"/>
      </dsp:txXfrm>
    </dsp:sp>
    <dsp:sp modelId="{0970062A-89D6-F747-8946-B625D14763A1}">
      <dsp:nvSpPr>
        <dsp:cNvPr id="0" name=""/>
        <dsp:cNvSpPr/>
      </dsp:nvSpPr>
      <dsp:spPr>
        <a:xfrm>
          <a:off x="3852486" y="2257545"/>
          <a:ext cx="3222855" cy="193371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DE students are not permitted to pay for additional courses while in the DE program. </a:t>
          </a:r>
        </a:p>
      </dsp:txBody>
      <dsp:txXfrm>
        <a:off x="3852486" y="2257545"/>
        <a:ext cx="3222855" cy="19337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081993-8F0C-5C46-A34C-863B14A0CF17}">
      <dsp:nvSpPr>
        <dsp:cNvPr id="0" name=""/>
        <dsp:cNvSpPr/>
      </dsp:nvSpPr>
      <dsp:spPr>
        <a:xfrm>
          <a:off x="2853904" y="1972524"/>
          <a:ext cx="625904" cy="91440"/>
        </a:xfrm>
        <a:custGeom>
          <a:avLst/>
          <a:gdLst/>
          <a:ahLst/>
          <a:cxnLst/>
          <a:rect l="0" t="0" r="0" b="0"/>
          <a:pathLst>
            <a:path>
              <a:moveTo>
                <a:pt x="0" y="45720"/>
              </a:moveTo>
              <a:lnTo>
                <a:pt x="62590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50443" y="2014961"/>
        <a:ext cx="32825" cy="6565"/>
      </dsp:txXfrm>
    </dsp:sp>
    <dsp:sp modelId="{C189564A-FF69-9144-AEC9-2846D4617022}">
      <dsp:nvSpPr>
        <dsp:cNvPr id="0" name=""/>
        <dsp:cNvSpPr/>
      </dsp:nvSpPr>
      <dsp:spPr>
        <a:xfrm>
          <a:off x="1337" y="1161933"/>
          <a:ext cx="2854367" cy="171262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66" tIns="146814" rIns="139866" bIns="146814" numCol="1" spcCol="1270" anchor="ctr" anchorCtr="0">
          <a:noAutofit/>
        </a:bodyPr>
        <a:lstStyle/>
        <a:p>
          <a:pPr marL="0" lvl="0" indent="0" algn="ctr" defTabSz="622300">
            <a:lnSpc>
              <a:spcPct val="90000"/>
            </a:lnSpc>
            <a:spcBef>
              <a:spcPct val="0"/>
            </a:spcBef>
            <a:spcAft>
              <a:spcPct val="35000"/>
            </a:spcAft>
            <a:buNone/>
          </a:pPr>
          <a:r>
            <a:rPr lang="en-US" sz="1400" kern="1200" dirty="0"/>
            <a:t>Dual Enrollment is the start of their college transcript. </a:t>
          </a:r>
        </a:p>
      </dsp:txBody>
      <dsp:txXfrm>
        <a:off x="1337" y="1161933"/>
        <a:ext cx="2854367" cy="1712620"/>
      </dsp:txXfrm>
    </dsp:sp>
    <dsp:sp modelId="{665FEB7A-51A3-8D49-A17A-722E0DEB61E8}">
      <dsp:nvSpPr>
        <dsp:cNvPr id="0" name=""/>
        <dsp:cNvSpPr/>
      </dsp:nvSpPr>
      <dsp:spPr>
        <a:xfrm>
          <a:off x="1428520" y="2872754"/>
          <a:ext cx="3510871" cy="625904"/>
        </a:xfrm>
        <a:custGeom>
          <a:avLst/>
          <a:gdLst/>
          <a:ahLst/>
          <a:cxnLst/>
          <a:rect l="0" t="0" r="0" b="0"/>
          <a:pathLst>
            <a:path>
              <a:moveTo>
                <a:pt x="3510871" y="0"/>
              </a:moveTo>
              <a:lnTo>
                <a:pt x="3510871" y="330052"/>
              </a:lnTo>
              <a:lnTo>
                <a:pt x="0" y="330052"/>
              </a:lnTo>
              <a:lnTo>
                <a:pt x="0" y="625904"/>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94663" y="3182423"/>
        <a:ext cx="178586" cy="6565"/>
      </dsp:txXfrm>
    </dsp:sp>
    <dsp:sp modelId="{3A50890C-CBCE-624E-A59A-8559432BD269}">
      <dsp:nvSpPr>
        <dsp:cNvPr id="0" name=""/>
        <dsp:cNvSpPr/>
      </dsp:nvSpPr>
      <dsp:spPr>
        <a:xfrm>
          <a:off x="3512208" y="1161933"/>
          <a:ext cx="2854367" cy="1712620"/>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66" tIns="146814" rIns="139866" bIns="146814" numCol="1" spcCol="1270" anchor="ctr" anchorCtr="0">
          <a:noAutofit/>
        </a:bodyPr>
        <a:lstStyle/>
        <a:p>
          <a:pPr marL="0" lvl="0" indent="0" algn="ctr" defTabSz="622300">
            <a:lnSpc>
              <a:spcPct val="90000"/>
            </a:lnSpc>
            <a:spcBef>
              <a:spcPct val="0"/>
            </a:spcBef>
            <a:spcAft>
              <a:spcPct val="35000"/>
            </a:spcAft>
            <a:buNone/>
          </a:pPr>
          <a:r>
            <a:rPr lang="en-US" sz="1400" kern="1200" dirty="0"/>
            <a:t>These grades can affect your college admissions, Bright futures, and financial aid eligibility. Remind students to be aware of their college GPA.</a:t>
          </a:r>
        </a:p>
      </dsp:txBody>
      <dsp:txXfrm>
        <a:off x="3512208" y="1161933"/>
        <a:ext cx="2854367" cy="1712620"/>
      </dsp:txXfrm>
    </dsp:sp>
    <dsp:sp modelId="{8DB4A8FA-EEC4-B346-97D0-B5B5AF255B6A}">
      <dsp:nvSpPr>
        <dsp:cNvPr id="0" name=""/>
        <dsp:cNvSpPr/>
      </dsp:nvSpPr>
      <dsp:spPr>
        <a:xfrm>
          <a:off x="2853904" y="4341648"/>
          <a:ext cx="625904" cy="91440"/>
        </a:xfrm>
        <a:custGeom>
          <a:avLst/>
          <a:gdLst/>
          <a:ahLst/>
          <a:cxnLst/>
          <a:rect l="0" t="0" r="0" b="0"/>
          <a:pathLst>
            <a:path>
              <a:moveTo>
                <a:pt x="0" y="45720"/>
              </a:moveTo>
              <a:lnTo>
                <a:pt x="625904"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50443" y="4384086"/>
        <a:ext cx="32825" cy="6565"/>
      </dsp:txXfrm>
    </dsp:sp>
    <dsp:sp modelId="{F8A6DC43-6462-E448-890A-DD66D796EDB3}">
      <dsp:nvSpPr>
        <dsp:cNvPr id="0" name=""/>
        <dsp:cNvSpPr/>
      </dsp:nvSpPr>
      <dsp:spPr>
        <a:xfrm>
          <a:off x="1337" y="3531058"/>
          <a:ext cx="2854367" cy="1712620"/>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66" tIns="146814" rIns="139866" bIns="146814" numCol="1" spcCol="1270" anchor="ctr" anchorCtr="0">
          <a:noAutofit/>
        </a:bodyPr>
        <a:lstStyle/>
        <a:p>
          <a:pPr marL="0" lvl="0" indent="0" algn="ctr" defTabSz="622300">
            <a:lnSpc>
              <a:spcPct val="90000"/>
            </a:lnSpc>
            <a:spcBef>
              <a:spcPct val="0"/>
            </a:spcBef>
            <a:spcAft>
              <a:spcPct val="35000"/>
            </a:spcAft>
            <a:buNone/>
          </a:pPr>
          <a:r>
            <a:rPr lang="en-US" sz="1400" kern="1200"/>
            <a:t>Students that earn below a “C” or withdrawal from a course will be removed from the DE program. Students are permitted to petition the DE office </a:t>
          </a:r>
          <a:r>
            <a:rPr lang="en-US" sz="1400" u="sng" kern="1200"/>
            <a:t>one time </a:t>
          </a:r>
          <a:r>
            <a:rPr lang="en-US" sz="1400" kern="1200"/>
            <a:t>requesting to remain in the program.</a:t>
          </a:r>
        </a:p>
      </dsp:txBody>
      <dsp:txXfrm>
        <a:off x="1337" y="3531058"/>
        <a:ext cx="2854367" cy="1712620"/>
      </dsp:txXfrm>
    </dsp:sp>
    <dsp:sp modelId="{B8A212C8-0FEF-794D-A322-A50CB0E91B4F}">
      <dsp:nvSpPr>
        <dsp:cNvPr id="0" name=""/>
        <dsp:cNvSpPr/>
      </dsp:nvSpPr>
      <dsp:spPr>
        <a:xfrm>
          <a:off x="3512208" y="3531058"/>
          <a:ext cx="2854367" cy="1712620"/>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66" tIns="146814" rIns="139866" bIns="146814" numCol="1" spcCol="1270" anchor="ctr" anchorCtr="0">
          <a:noAutofit/>
        </a:bodyPr>
        <a:lstStyle/>
        <a:p>
          <a:pPr marL="0" lvl="0" indent="0" algn="ctr" defTabSz="622300">
            <a:lnSpc>
              <a:spcPct val="90000"/>
            </a:lnSpc>
            <a:spcBef>
              <a:spcPct val="0"/>
            </a:spcBef>
            <a:spcAft>
              <a:spcPct val="35000"/>
            </a:spcAft>
            <a:buNone/>
          </a:pPr>
          <a:r>
            <a:rPr lang="en-US" sz="1400" kern="1200"/>
            <a:t>If a student’s high school GPA drops below 3.0, they will be removed from the DE program. </a:t>
          </a:r>
        </a:p>
      </dsp:txBody>
      <dsp:txXfrm>
        <a:off x="3512208" y="3531058"/>
        <a:ext cx="2854367" cy="17126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D6105A-9961-F649-A0AD-67AAC0356B61}">
      <dsp:nvSpPr>
        <dsp:cNvPr id="0" name=""/>
        <dsp:cNvSpPr/>
      </dsp:nvSpPr>
      <dsp:spPr>
        <a:xfrm>
          <a:off x="0" y="86034"/>
          <a:ext cx="6496763" cy="1914412"/>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Drop/Add Week is the only time students may change their schedules. </a:t>
          </a:r>
        </a:p>
      </dsp:txBody>
      <dsp:txXfrm>
        <a:off x="93454" y="179488"/>
        <a:ext cx="6309855" cy="1727504"/>
      </dsp:txXfrm>
    </dsp:sp>
    <dsp:sp modelId="{ABD9ED85-1D45-6347-8A4B-258821903A32}">
      <dsp:nvSpPr>
        <dsp:cNvPr id="0" name=""/>
        <dsp:cNvSpPr/>
      </dsp:nvSpPr>
      <dsp:spPr>
        <a:xfrm>
          <a:off x="0" y="2063806"/>
          <a:ext cx="6496763" cy="1914412"/>
        </a:xfrm>
        <a:prstGeom prst="roundRect">
          <a:avLst/>
        </a:prstGeom>
        <a:solidFill>
          <a:schemeClr val="accent5">
            <a:hueOff val="-3379271"/>
            <a:satOff val="-8710"/>
            <a:lumOff val="-588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 WN grade is a withdrawal for non-attendance given by a professor.</a:t>
          </a:r>
        </a:p>
      </dsp:txBody>
      <dsp:txXfrm>
        <a:off x="93454" y="2157260"/>
        <a:ext cx="6309855" cy="1727504"/>
      </dsp:txXfrm>
    </dsp:sp>
    <dsp:sp modelId="{F4C51E83-A061-6B46-A3DC-BC5482649559}">
      <dsp:nvSpPr>
        <dsp:cNvPr id="0" name=""/>
        <dsp:cNvSpPr/>
      </dsp:nvSpPr>
      <dsp:spPr>
        <a:xfrm>
          <a:off x="0" y="4041579"/>
          <a:ext cx="6496763" cy="1914412"/>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 W  grade is when a student elects to withdraw from the course. This can only be done during a certain window of time. A W will remain a permanent part of the college transcript, counts as an attempt, and will not be used in GPA calculations.</a:t>
          </a:r>
        </a:p>
      </dsp:txBody>
      <dsp:txXfrm>
        <a:off x="93454" y="4135033"/>
        <a:ext cx="6309855" cy="17275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6FC30-B5B2-489C-8186-AFD063FDA885}">
      <dsp:nvSpPr>
        <dsp:cNvPr id="0" name=""/>
        <dsp:cNvSpPr/>
      </dsp:nvSpPr>
      <dsp:spPr>
        <a:xfrm>
          <a:off x="65406" y="875279"/>
          <a:ext cx="825715" cy="82571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FD5AF7-219F-4D54-B503-3C30D6FB4B4B}">
      <dsp:nvSpPr>
        <dsp:cNvPr id="0" name=""/>
        <dsp:cNvSpPr/>
      </dsp:nvSpPr>
      <dsp:spPr>
        <a:xfrm>
          <a:off x="238806" y="1048679"/>
          <a:ext cx="478914" cy="4789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EC9047-B390-4368-8F6D-6952FBEEE8F3}">
      <dsp:nvSpPr>
        <dsp:cNvPr id="0" name=""/>
        <dsp:cNvSpPr/>
      </dsp:nvSpPr>
      <dsp:spPr>
        <a:xfrm>
          <a:off x="1068060" y="875279"/>
          <a:ext cx="1946329" cy="825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b="1" kern="1200"/>
            <a:t>Library and Academic Support Services -</a:t>
          </a:r>
          <a:endParaRPr lang="en-US" sz="1700" kern="1200"/>
        </a:p>
      </dsp:txBody>
      <dsp:txXfrm>
        <a:off x="1068060" y="875279"/>
        <a:ext cx="1946329" cy="825715"/>
      </dsp:txXfrm>
    </dsp:sp>
    <dsp:sp modelId="{464E5F99-D345-4185-80C5-D72ECC0E9D42}">
      <dsp:nvSpPr>
        <dsp:cNvPr id="0" name=""/>
        <dsp:cNvSpPr/>
      </dsp:nvSpPr>
      <dsp:spPr>
        <a:xfrm>
          <a:off x="3353523" y="875279"/>
          <a:ext cx="825715" cy="82571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4D91D3-F8A6-4736-863C-D0BEDB8AC6B1}">
      <dsp:nvSpPr>
        <dsp:cNvPr id="0" name=""/>
        <dsp:cNvSpPr/>
      </dsp:nvSpPr>
      <dsp:spPr>
        <a:xfrm>
          <a:off x="3526923" y="1048679"/>
          <a:ext cx="478914" cy="4789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BCE47AC-65D8-4A23-AE41-F919E58BE614}">
      <dsp:nvSpPr>
        <dsp:cNvPr id="0" name=""/>
        <dsp:cNvSpPr/>
      </dsp:nvSpPr>
      <dsp:spPr>
        <a:xfrm>
          <a:off x="4356177" y="875279"/>
          <a:ext cx="1946329" cy="825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b="1" kern="1200"/>
            <a:t>Free On Campus and Online Tutoring -  </a:t>
          </a:r>
          <a:endParaRPr lang="en-US" sz="1700" kern="1200"/>
        </a:p>
      </dsp:txBody>
      <dsp:txXfrm>
        <a:off x="4356177" y="875279"/>
        <a:ext cx="1946329" cy="825715"/>
      </dsp:txXfrm>
    </dsp:sp>
    <dsp:sp modelId="{E2937930-153E-4474-BC20-134DC80D1388}">
      <dsp:nvSpPr>
        <dsp:cNvPr id="0" name=""/>
        <dsp:cNvSpPr/>
      </dsp:nvSpPr>
      <dsp:spPr>
        <a:xfrm>
          <a:off x="65406" y="2789948"/>
          <a:ext cx="825715" cy="82571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56F673-9C3E-4325-86D4-8B3C7361FEFB}">
      <dsp:nvSpPr>
        <dsp:cNvPr id="0" name=""/>
        <dsp:cNvSpPr/>
      </dsp:nvSpPr>
      <dsp:spPr>
        <a:xfrm>
          <a:off x="238806" y="2963349"/>
          <a:ext cx="478914" cy="4789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B0DD18-93C4-421F-AD57-3F2B936865B8}">
      <dsp:nvSpPr>
        <dsp:cNvPr id="0" name=""/>
        <dsp:cNvSpPr/>
      </dsp:nvSpPr>
      <dsp:spPr>
        <a:xfrm>
          <a:off x="1068060" y="2789948"/>
          <a:ext cx="1946329" cy="825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b="1" kern="1200"/>
            <a:t> </a:t>
          </a:r>
          <a:r>
            <a:rPr lang="en-US" sz="1700" b="0" i="0" kern="1200">
              <a:hlinkClick xmlns:r="http://schemas.openxmlformats.org/officeDocument/2006/relationships" r:id="rId7"/>
            </a:rPr>
            <a:t>Live Online Support Cente</a:t>
          </a:r>
          <a:r>
            <a:rPr lang="en-US" sz="1700" b="0" i="0" kern="1200"/>
            <a:t>r</a:t>
          </a:r>
          <a:endParaRPr lang="en-US" sz="1700" kern="1200"/>
        </a:p>
      </dsp:txBody>
      <dsp:txXfrm>
        <a:off x="1068060" y="2789948"/>
        <a:ext cx="1946329" cy="825715"/>
      </dsp:txXfrm>
    </dsp:sp>
    <dsp:sp modelId="{D5F1C106-B635-432F-8187-F16A2B505336}">
      <dsp:nvSpPr>
        <dsp:cNvPr id="0" name=""/>
        <dsp:cNvSpPr/>
      </dsp:nvSpPr>
      <dsp:spPr>
        <a:xfrm>
          <a:off x="3353523" y="2789948"/>
          <a:ext cx="825715" cy="82571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363AFD-60A4-4479-AA28-A3BB42183A26}">
      <dsp:nvSpPr>
        <dsp:cNvPr id="0" name=""/>
        <dsp:cNvSpPr/>
      </dsp:nvSpPr>
      <dsp:spPr>
        <a:xfrm>
          <a:off x="3526923" y="2963349"/>
          <a:ext cx="478914" cy="478914"/>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F24EC5C-ED39-4C2B-B3CB-8393DC72F46C}">
      <dsp:nvSpPr>
        <dsp:cNvPr id="0" name=""/>
        <dsp:cNvSpPr/>
      </dsp:nvSpPr>
      <dsp:spPr>
        <a:xfrm>
          <a:off x="4356177" y="2789948"/>
          <a:ext cx="1946329" cy="825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b="1" kern="1200"/>
            <a:t>Career Services- </a:t>
          </a:r>
          <a:endParaRPr lang="en-US" sz="1700" kern="1200"/>
        </a:p>
      </dsp:txBody>
      <dsp:txXfrm>
        <a:off x="4356177" y="2789948"/>
        <a:ext cx="1946329" cy="825715"/>
      </dsp:txXfrm>
    </dsp:sp>
    <dsp:sp modelId="{3F2E5FD6-B4A9-4CC2-B636-FFCF20C02215}">
      <dsp:nvSpPr>
        <dsp:cNvPr id="0" name=""/>
        <dsp:cNvSpPr/>
      </dsp:nvSpPr>
      <dsp:spPr>
        <a:xfrm>
          <a:off x="65406" y="4704618"/>
          <a:ext cx="825715" cy="825715"/>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FA6FE5-757E-43C9-B1E4-55CDA177B72D}">
      <dsp:nvSpPr>
        <dsp:cNvPr id="0" name=""/>
        <dsp:cNvSpPr/>
      </dsp:nvSpPr>
      <dsp:spPr>
        <a:xfrm>
          <a:off x="238806" y="4878018"/>
          <a:ext cx="478914" cy="478914"/>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18CF29D-A247-46A5-98A4-24E2400AC2FD}">
      <dsp:nvSpPr>
        <dsp:cNvPr id="0" name=""/>
        <dsp:cNvSpPr/>
      </dsp:nvSpPr>
      <dsp:spPr>
        <a:xfrm>
          <a:off x="1068060" y="4704618"/>
          <a:ext cx="1946329" cy="825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b="1" kern="1200"/>
            <a:t>Academic Advising -</a:t>
          </a:r>
          <a:endParaRPr lang="en-US" sz="1700" kern="1200"/>
        </a:p>
      </dsp:txBody>
      <dsp:txXfrm>
        <a:off x="1068060" y="4704618"/>
        <a:ext cx="1946329" cy="82571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E99CE-FB4E-5A51-B363-99B7C6CBCF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FA749D-E590-17B8-52C4-62BCD00C89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BDA4B0-0F2A-E407-10C1-29CBBAECABF9}"/>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5" name="Footer Placeholder 4">
            <a:extLst>
              <a:ext uri="{FF2B5EF4-FFF2-40B4-BE49-F238E27FC236}">
                <a16:creationId xmlns:a16="http://schemas.microsoft.com/office/drawing/2014/main" id="{1E0A48E6-60BE-968E-0F7F-FC2741FB6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B0C486-2448-A05C-2CD0-43AC0EDEDEB7}"/>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4163808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13861-B447-88BB-5776-E568EADFDF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C58460-7FF4-01B8-BF16-FC47E070FE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EBA40-2D8C-BB6E-C63E-F94EA4FF7762}"/>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5" name="Footer Placeholder 4">
            <a:extLst>
              <a:ext uri="{FF2B5EF4-FFF2-40B4-BE49-F238E27FC236}">
                <a16:creationId xmlns:a16="http://schemas.microsoft.com/office/drawing/2014/main" id="{9D2629C6-E627-C434-A913-F560F852D5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790B8C-282B-4768-B370-E2ADC82EC7F8}"/>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2806689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0A6922-7840-196A-896C-A6FAA4E4C6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91B5AA1-F175-00C6-0FC6-8C57934967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77CB1B-90BA-67B6-28A9-52427AE29242}"/>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5" name="Footer Placeholder 4">
            <a:extLst>
              <a:ext uri="{FF2B5EF4-FFF2-40B4-BE49-F238E27FC236}">
                <a16:creationId xmlns:a16="http://schemas.microsoft.com/office/drawing/2014/main" id="{70970FD2-E275-7640-72EF-36C923F0C2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6D8CED-CE69-D0FA-5B3B-7BE044C687D1}"/>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2762772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67703-D25A-3293-4213-6A2B0C83A5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375976-FFE5-A392-04F8-AE9E97CB42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C08592-4362-757D-9229-22BDC930E721}"/>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5" name="Footer Placeholder 4">
            <a:extLst>
              <a:ext uri="{FF2B5EF4-FFF2-40B4-BE49-F238E27FC236}">
                <a16:creationId xmlns:a16="http://schemas.microsoft.com/office/drawing/2014/main" id="{38708CD0-998B-A6C2-BFA6-ECDAC2C97E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BC92A0-B7B8-D18D-3AAF-FF721AD215F1}"/>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2222292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5B909-A867-E8FD-F228-86C1849E99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176DDB-53B2-3FCC-20CE-50441778AA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3D6C38-5C7C-4046-6853-FF9C9CE944B0}"/>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5" name="Footer Placeholder 4">
            <a:extLst>
              <a:ext uri="{FF2B5EF4-FFF2-40B4-BE49-F238E27FC236}">
                <a16:creationId xmlns:a16="http://schemas.microsoft.com/office/drawing/2014/main" id="{F99CDF29-1459-BF2E-8EA1-05816E98D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B21AAC-31DE-D48F-E9B7-6988EAD8F30E}"/>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1942609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9788D-2750-80A2-9B4A-CAE5641522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E01307-3F6C-F430-2D68-673971ED22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416809-6535-2AD9-0272-E6A22D1C38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9DD489-CD2F-B426-67BD-F4556AC5254A}"/>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6" name="Footer Placeholder 5">
            <a:extLst>
              <a:ext uri="{FF2B5EF4-FFF2-40B4-BE49-F238E27FC236}">
                <a16:creationId xmlns:a16="http://schemas.microsoft.com/office/drawing/2014/main" id="{E7EFFEED-99C9-CB3F-8140-964D1CFDB1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65B358-1497-DA8F-C331-F371F18F3A61}"/>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368168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73A21-1178-B16E-ED59-95738B018D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F3905A-0ECC-7575-2518-7CBCD275C8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7B8557-FDA2-169B-7DE4-F04359D0DB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05218A-C04E-ED2F-93D1-77425A8531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997B2A-D8FF-9288-54AC-B6FB31EA10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C8808D-FDE7-6AB0-FEAD-5625479885BC}"/>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8" name="Footer Placeholder 7">
            <a:extLst>
              <a:ext uri="{FF2B5EF4-FFF2-40B4-BE49-F238E27FC236}">
                <a16:creationId xmlns:a16="http://schemas.microsoft.com/office/drawing/2014/main" id="{94271FB9-FE4D-1F77-C41D-B07F1D1DCE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DD9388-4919-C32D-8BB6-DD5F90ABABA9}"/>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37604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E0150-6530-3511-7D4B-D922E6A663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B929E1-56D2-A323-6C37-F7A0A56B1717}"/>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4" name="Footer Placeholder 3">
            <a:extLst>
              <a:ext uri="{FF2B5EF4-FFF2-40B4-BE49-F238E27FC236}">
                <a16:creationId xmlns:a16="http://schemas.microsoft.com/office/drawing/2014/main" id="{ABAAD0DA-3E6D-53E2-105B-F0999B95D1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A4735A-7F20-47DF-DFAD-74BC6CC6AE48}"/>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3360531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0CC3E-6060-B3BA-4E02-6F4D0A96AF3D}"/>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3" name="Footer Placeholder 2">
            <a:extLst>
              <a:ext uri="{FF2B5EF4-FFF2-40B4-BE49-F238E27FC236}">
                <a16:creationId xmlns:a16="http://schemas.microsoft.com/office/drawing/2014/main" id="{78E99057-ECF4-947D-FE2A-55E6DF4C6B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B207D4-34EB-61F0-69AD-6D918564712E}"/>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3483838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2168E-85F6-D14E-6448-9F888473E5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0F9FB4-B434-A4DA-93C6-622206060B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62239E-8B8C-32E0-2AA1-29E4CCA5B4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4BF907-5297-1845-4000-2485CB8E4768}"/>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6" name="Footer Placeholder 5">
            <a:extLst>
              <a:ext uri="{FF2B5EF4-FFF2-40B4-BE49-F238E27FC236}">
                <a16:creationId xmlns:a16="http://schemas.microsoft.com/office/drawing/2014/main" id="{5226D26A-31AD-940E-2B5C-7631DC993D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2130C0-34F7-63F7-5AE8-BDDB835EEC33}"/>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1606651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8F9AA-A230-A416-5D51-3A67821CC2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1555CE-4051-CE3E-F982-60417E6EE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A76FC7-9AB1-59ED-C108-A2B5AABBD0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B92033-54A9-F779-BEC7-10845D49E909}"/>
              </a:ext>
            </a:extLst>
          </p:cNvPr>
          <p:cNvSpPr>
            <a:spLocks noGrp="1"/>
          </p:cNvSpPr>
          <p:nvPr>
            <p:ph type="dt" sz="half" idx="10"/>
          </p:nvPr>
        </p:nvSpPr>
        <p:spPr/>
        <p:txBody>
          <a:bodyPr/>
          <a:lstStyle/>
          <a:p>
            <a:fld id="{BA0D15CE-2E5D-49A6-901C-EC1CDB84C138}" type="datetimeFigureOut">
              <a:rPr lang="en-US" smtClean="0"/>
              <a:t>4/5/2023</a:t>
            </a:fld>
            <a:endParaRPr lang="en-US"/>
          </a:p>
        </p:txBody>
      </p:sp>
      <p:sp>
        <p:nvSpPr>
          <p:cNvPr id="6" name="Footer Placeholder 5">
            <a:extLst>
              <a:ext uri="{FF2B5EF4-FFF2-40B4-BE49-F238E27FC236}">
                <a16:creationId xmlns:a16="http://schemas.microsoft.com/office/drawing/2014/main" id="{87A5DFCC-AA83-F9E2-BBC5-17C6AF0538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839FD1-CDC8-D83E-EB53-130301179D29}"/>
              </a:ext>
            </a:extLst>
          </p:cNvPr>
          <p:cNvSpPr>
            <a:spLocks noGrp="1"/>
          </p:cNvSpPr>
          <p:nvPr>
            <p:ph type="sldNum" sz="quarter" idx="12"/>
          </p:nvPr>
        </p:nvSpPr>
        <p:spPr/>
        <p:txBody>
          <a:bodyPr/>
          <a:lstStyle/>
          <a:p>
            <a:fld id="{56DC52A5-6F57-42C6-8639-BAC3FBB17807}" type="slidenum">
              <a:rPr lang="en-US" smtClean="0"/>
              <a:t>‹#›</a:t>
            </a:fld>
            <a:endParaRPr lang="en-US"/>
          </a:p>
        </p:txBody>
      </p:sp>
    </p:spTree>
    <p:extLst>
      <p:ext uri="{BB962C8B-B14F-4D97-AF65-F5344CB8AC3E}">
        <p14:creationId xmlns:p14="http://schemas.microsoft.com/office/powerpoint/2010/main" val="2330467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27305A-5218-2DD3-B668-9E05D5E3DF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C2E1D1-3102-5923-5542-718ECC305B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69760C-E734-9CFD-56AE-0783822D1F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0D15CE-2E5D-49A6-901C-EC1CDB84C138}" type="datetimeFigureOut">
              <a:rPr lang="en-US" smtClean="0"/>
              <a:t>4/5/2023</a:t>
            </a:fld>
            <a:endParaRPr lang="en-US"/>
          </a:p>
        </p:txBody>
      </p:sp>
      <p:sp>
        <p:nvSpPr>
          <p:cNvPr id="5" name="Footer Placeholder 4">
            <a:extLst>
              <a:ext uri="{FF2B5EF4-FFF2-40B4-BE49-F238E27FC236}">
                <a16:creationId xmlns:a16="http://schemas.microsoft.com/office/drawing/2014/main" id="{94EC0E3A-D7E3-4C0F-5E0B-C050C1A85E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8E7EEB5-F049-D6DB-5FCD-52B29C5A6B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DC52A5-6F57-42C6-8639-BAC3FBB17807}" type="slidenum">
              <a:rPr lang="en-US" smtClean="0"/>
              <a:t>‹#›</a:t>
            </a:fld>
            <a:endParaRPr lang="en-US"/>
          </a:p>
        </p:txBody>
      </p:sp>
    </p:spTree>
    <p:extLst>
      <p:ext uri="{BB962C8B-B14F-4D97-AF65-F5344CB8AC3E}">
        <p14:creationId xmlns:p14="http://schemas.microsoft.com/office/powerpoint/2010/main" val="361226101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Slide Background Fill">
            <a:extLst>
              <a:ext uri="{FF2B5EF4-FFF2-40B4-BE49-F238E27FC236}">
                <a16:creationId xmlns:a16="http://schemas.microsoft.com/office/drawing/2014/main" id="{913AE63C-D5B4-45D1-ACFC-648CFFCF9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6DCEF60B-EF3F-4A5E-BDC6-A2D840B90F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43" name="Color">
              <a:extLst>
                <a:ext uri="{FF2B5EF4-FFF2-40B4-BE49-F238E27FC236}">
                  <a16:creationId xmlns:a16="http://schemas.microsoft.com/office/drawing/2014/main" id="{99CE9C4B-76CC-43D8-BCEF-0CE380886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Color">
              <a:extLst>
                <a:ext uri="{FF2B5EF4-FFF2-40B4-BE49-F238E27FC236}">
                  <a16:creationId xmlns:a16="http://schemas.microsoft.com/office/drawing/2014/main" id="{C2324D64-DFBA-4803-8BE2-87DDFA57AC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Color">
            <a:extLst>
              <a:ext uri="{FF2B5EF4-FFF2-40B4-BE49-F238E27FC236}">
                <a16:creationId xmlns:a16="http://schemas.microsoft.com/office/drawing/2014/main" id="{BF9E7B5D-88C3-4C36-A22E-93AA384BA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2804" y="598259"/>
            <a:ext cx="10889442" cy="5680742"/>
          </a:xfrm>
          <a:prstGeom prst="rect">
            <a:avLst/>
          </a:prstGeom>
          <a:solidFill>
            <a:srgbClr val="E0BA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Logo&#10;&#10;Description automatically generated">
            <a:extLst>
              <a:ext uri="{FF2B5EF4-FFF2-40B4-BE49-F238E27FC236}">
                <a16:creationId xmlns:a16="http://schemas.microsoft.com/office/drawing/2014/main" id="{951F1CE6-BB13-6F7A-1E79-BD35949FF7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7307" y="2190231"/>
            <a:ext cx="6711072" cy="2466772"/>
          </a:xfrm>
          <a:prstGeom prst="rect">
            <a:avLst/>
          </a:prstGeom>
        </p:spPr>
      </p:pic>
      <p:grpSp>
        <p:nvGrpSpPr>
          <p:cNvPr id="48" name="Group 47">
            <a:extLst>
              <a:ext uri="{FF2B5EF4-FFF2-40B4-BE49-F238E27FC236}">
                <a16:creationId xmlns:a16="http://schemas.microsoft.com/office/drawing/2014/main" id="{E27AF472-EAE3-4572-AB69-B92BD10DBC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49" name="Freeform: Shape 48">
              <a:extLst>
                <a:ext uri="{FF2B5EF4-FFF2-40B4-BE49-F238E27FC236}">
                  <a16:creationId xmlns:a16="http://schemas.microsoft.com/office/drawing/2014/main" id="{BF4DB9D2-6215-420C-874C-82EADF8C6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0" name="Freeform: Shape 49">
              <a:extLst>
                <a:ext uri="{FF2B5EF4-FFF2-40B4-BE49-F238E27FC236}">
                  <a16:creationId xmlns:a16="http://schemas.microsoft.com/office/drawing/2014/main" id="{1F003139-C97C-44FA-B139-32E4DFDCE9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1" name="Freeform: Shape 50">
              <a:extLst>
                <a:ext uri="{FF2B5EF4-FFF2-40B4-BE49-F238E27FC236}">
                  <a16:creationId xmlns:a16="http://schemas.microsoft.com/office/drawing/2014/main" id="{5CE4DD6E-8CEA-45EE-B630-DBC22144D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2" name="Freeform: Shape 51">
              <a:extLst>
                <a:ext uri="{FF2B5EF4-FFF2-40B4-BE49-F238E27FC236}">
                  <a16:creationId xmlns:a16="http://schemas.microsoft.com/office/drawing/2014/main" id="{A4372F7F-AA3C-470B-AA61-7C35B77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3" name="Freeform: Shape 52">
              <a:extLst>
                <a:ext uri="{FF2B5EF4-FFF2-40B4-BE49-F238E27FC236}">
                  <a16:creationId xmlns:a16="http://schemas.microsoft.com/office/drawing/2014/main" id="{34B605BF-D199-43DD-9328-E99F2ADFC6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4" name="Freeform: Shape 53">
              <a:extLst>
                <a:ext uri="{FF2B5EF4-FFF2-40B4-BE49-F238E27FC236}">
                  <a16:creationId xmlns:a16="http://schemas.microsoft.com/office/drawing/2014/main" id="{E5D42A77-7336-4A35-8922-8098A16AA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5" name="Freeform: Shape 54">
              <a:extLst>
                <a:ext uri="{FF2B5EF4-FFF2-40B4-BE49-F238E27FC236}">
                  <a16:creationId xmlns:a16="http://schemas.microsoft.com/office/drawing/2014/main" id="{7401EE7D-B85D-4C10-AB8C-71884EFB1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6" name="Title 5">
            <a:extLst>
              <a:ext uri="{FF2B5EF4-FFF2-40B4-BE49-F238E27FC236}">
                <a16:creationId xmlns:a16="http://schemas.microsoft.com/office/drawing/2014/main" id="{F9B39ACF-AF59-B2A2-CC62-26B1B23664D0}"/>
              </a:ext>
            </a:extLst>
          </p:cNvPr>
          <p:cNvSpPr>
            <a:spLocks noGrp="1"/>
          </p:cNvSpPr>
          <p:nvPr>
            <p:ph type="title"/>
          </p:nvPr>
        </p:nvSpPr>
        <p:spPr>
          <a:xfrm>
            <a:off x="786385" y="756745"/>
            <a:ext cx="3778989" cy="2620884"/>
          </a:xfrm>
        </p:spPr>
        <p:txBody>
          <a:bodyPr vert="horz" lIns="91440" tIns="45720" rIns="91440" bIns="45720" rtlCol="0" anchor="b">
            <a:normAutofit/>
          </a:bodyPr>
          <a:lstStyle/>
          <a:p>
            <a:pPr algn="ctr"/>
            <a:r>
              <a:rPr lang="en-US" sz="4800" b="1" dirty="0">
                <a:solidFill>
                  <a:schemeClr val="tx2"/>
                </a:solidFill>
                <a:latin typeface="+mn-lt"/>
              </a:rPr>
              <a:t>Dual Enrollment Guide</a:t>
            </a:r>
            <a:endParaRPr lang="en-US" sz="4800" b="1" kern="1200" dirty="0">
              <a:solidFill>
                <a:schemeClr val="tx2"/>
              </a:solidFill>
              <a:latin typeface="+mn-lt"/>
            </a:endParaRPr>
          </a:p>
        </p:txBody>
      </p:sp>
      <p:sp>
        <p:nvSpPr>
          <p:cNvPr id="3" name="TextBox 2">
            <a:extLst>
              <a:ext uri="{FF2B5EF4-FFF2-40B4-BE49-F238E27FC236}">
                <a16:creationId xmlns:a16="http://schemas.microsoft.com/office/drawing/2014/main" id="{CB0049F2-D01F-9D16-3106-8C238E224BDE}"/>
              </a:ext>
            </a:extLst>
          </p:cNvPr>
          <p:cNvSpPr txBox="1"/>
          <p:nvPr/>
        </p:nvSpPr>
        <p:spPr>
          <a:xfrm>
            <a:off x="786383" y="3813621"/>
            <a:ext cx="3957875" cy="2367723"/>
          </a:xfrm>
          <a:prstGeom prst="rect">
            <a:avLst/>
          </a:prstGeom>
        </p:spPr>
        <p:txBody>
          <a:bodyPr vert="horz" lIns="91440" tIns="45720" rIns="91440" bIns="45720" rtlCol="0" anchor="t">
            <a:normAutofit/>
          </a:bodyPr>
          <a:lstStyle/>
          <a:p>
            <a:pPr algn="ctr">
              <a:lnSpc>
                <a:spcPct val="90000"/>
              </a:lnSpc>
              <a:spcAft>
                <a:spcPts val="600"/>
              </a:spcAft>
            </a:pPr>
            <a:endParaRPr lang="en-US" dirty="0">
              <a:solidFill>
                <a:schemeClr val="tx2"/>
              </a:solidFill>
            </a:endParaRPr>
          </a:p>
          <a:p>
            <a:pPr algn="ctr">
              <a:lnSpc>
                <a:spcPct val="90000"/>
              </a:lnSpc>
              <a:spcAft>
                <a:spcPts val="600"/>
              </a:spcAft>
            </a:pPr>
            <a:endParaRPr lang="en-US" dirty="0">
              <a:solidFill>
                <a:schemeClr val="tx2"/>
              </a:solidFill>
            </a:endParaRPr>
          </a:p>
          <a:p>
            <a:pPr algn="ctr">
              <a:lnSpc>
                <a:spcPct val="90000"/>
              </a:lnSpc>
              <a:spcAft>
                <a:spcPts val="600"/>
              </a:spcAft>
            </a:pPr>
            <a:endParaRPr lang="en-US" dirty="0">
              <a:solidFill>
                <a:schemeClr val="tx2"/>
              </a:solidFill>
            </a:endParaRPr>
          </a:p>
          <a:p>
            <a:pPr algn="ctr">
              <a:lnSpc>
                <a:spcPct val="90000"/>
              </a:lnSpc>
              <a:spcAft>
                <a:spcPts val="600"/>
              </a:spcAft>
            </a:pPr>
            <a:r>
              <a:rPr lang="en-US" dirty="0">
                <a:solidFill>
                  <a:schemeClr val="tx2"/>
                </a:solidFill>
              </a:rPr>
              <a:t>Aimee </a:t>
            </a:r>
            <a:r>
              <a:rPr lang="en-US" dirty="0" err="1">
                <a:solidFill>
                  <a:schemeClr val="tx2"/>
                </a:solidFill>
              </a:rPr>
              <a:t>Busquet</a:t>
            </a:r>
            <a:r>
              <a:rPr lang="en-US" dirty="0">
                <a:solidFill>
                  <a:schemeClr val="tx2"/>
                </a:solidFill>
              </a:rPr>
              <a:t>, M.S. M.Ed.</a:t>
            </a:r>
          </a:p>
          <a:p>
            <a:pPr algn="ctr">
              <a:lnSpc>
                <a:spcPct val="90000"/>
              </a:lnSpc>
              <a:spcAft>
                <a:spcPts val="600"/>
              </a:spcAft>
            </a:pPr>
            <a:r>
              <a:rPr lang="en-US" dirty="0">
                <a:solidFill>
                  <a:schemeClr val="tx2"/>
                </a:solidFill>
              </a:rPr>
              <a:t>Associate Dean for Accelerated Learning</a:t>
            </a:r>
          </a:p>
          <a:p>
            <a:pPr algn="ctr">
              <a:lnSpc>
                <a:spcPct val="90000"/>
              </a:lnSpc>
              <a:spcAft>
                <a:spcPts val="600"/>
              </a:spcAft>
            </a:pPr>
            <a:r>
              <a:rPr lang="en-US" dirty="0">
                <a:solidFill>
                  <a:schemeClr val="tx2"/>
                </a:solidFill>
              </a:rPr>
              <a:t>Office of Accelerated Learning</a:t>
            </a:r>
          </a:p>
          <a:p>
            <a:pPr indent="-228600">
              <a:lnSpc>
                <a:spcPct val="90000"/>
              </a:lnSpc>
              <a:spcAft>
                <a:spcPts val="600"/>
              </a:spcAft>
              <a:buFont typeface="Arial" panose="020B0604020202020204" pitchFamily="34" charset="0"/>
              <a:buChar char="•"/>
            </a:pPr>
            <a:endParaRPr lang="en-US" dirty="0">
              <a:solidFill>
                <a:schemeClr val="tx2"/>
              </a:solidFill>
            </a:endParaRPr>
          </a:p>
        </p:txBody>
      </p:sp>
    </p:spTree>
    <p:extLst>
      <p:ext uri="{BB962C8B-B14F-4D97-AF65-F5344CB8AC3E}">
        <p14:creationId xmlns:p14="http://schemas.microsoft.com/office/powerpoint/2010/main" val="1711527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F82039-96D9-4B22-D89B-FE9B3FB842FA}"/>
              </a:ext>
            </a:extLst>
          </p:cNvPr>
          <p:cNvSpPr>
            <a:spLocks noGrp="1"/>
          </p:cNvSpPr>
          <p:nvPr>
            <p:ph type="title"/>
          </p:nvPr>
        </p:nvSpPr>
        <p:spPr>
          <a:xfrm>
            <a:off x="300446" y="172431"/>
            <a:ext cx="4708236" cy="2109779"/>
          </a:xfrm>
        </p:spPr>
        <p:txBody>
          <a:bodyPr anchor="b">
            <a:normAutofit/>
          </a:bodyPr>
          <a:lstStyle/>
          <a:p>
            <a:r>
              <a:rPr lang="en-US" sz="5000" dirty="0" err="1">
                <a:solidFill>
                  <a:srgbClr val="FC00FF"/>
                </a:solidFill>
                <a:latin typeface="Montserrat" pitchFamily="2" charset="77"/>
              </a:rPr>
              <a:t>My</a:t>
            </a:r>
            <a:r>
              <a:rPr lang="en-US" sz="5000" b="1" dirty="0" err="1">
                <a:solidFill>
                  <a:schemeClr val="accent1">
                    <a:lumMod val="50000"/>
                  </a:schemeClr>
                </a:solidFill>
                <a:latin typeface="Montserrat" pitchFamily="2" charset="77"/>
              </a:rPr>
              <a:t>HCC</a:t>
            </a:r>
            <a:br>
              <a:rPr lang="en-US" sz="5000" b="1" dirty="0"/>
            </a:br>
            <a:r>
              <a:rPr lang="en-US" sz="5000" b="1" dirty="0"/>
              <a:t>Student Forms</a:t>
            </a:r>
          </a:p>
        </p:txBody>
      </p:sp>
      <p:sp>
        <p:nvSpPr>
          <p:cNvPr id="11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3DB2BF2-5C73-0279-7FB3-49AA18778829}"/>
              </a:ext>
            </a:extLst>
          </p:cNvPr>
          <p:cNvSpPr>
            <a:spLocks noGrp="1"/>
          </p:cNvSpPr>
          <p:nvPr>
            <p:ph idx="1"/>
          </p:nvPr>
        </p:nvSpPr>
        <p:spPr>
          <a:xfrm>
            <a:off x="640080" y="2872899"/>
            <a:ext cx="4243589" cy="3320668"/>
          </a:xfrm>
        </p:spPr>
        <p:txBody>
          <a:bodyPr>
            <a:normAutofit/>
          </a:bodyPr>
          <a:lstStyle/>
          <a:p>
            <a:r>
              <a:rPr lang="en-US" dirty="0"/>
              <a:t>Course Schedule Adjustment</a:t>
            </a:r>
          </a:p>
          <a:p>
            <a:r>
              <a:rPr lang="en-US" dirty="0"/>
              <a:t>Dual Enrollment PERT Request</a:t>
            </a:r>
          </a:p>
          <a:p>
            <a:r>
              <a:rPr lang="en-US" dirty="0"/>
              <a:t>FERPA Release</a:t>
            </a:r>
          </a:p>
        </p:txBody>
      </p:sp>
      <p:pic>
        <p:nvPicPr>
          <p:cNvPr id="6" name="Content Placeholder 3">
            <a:extLst>
              <a:ext uri="{FF2B5EF4-FFF2-40B4-BE49-F238E27FC236}">
                <a16:creationId xmlns:a16="http://schemas.microsoft.com/office/drawing/2014/main" id="{4F91192B-026F-D004-3043-02EFBC23536B}"/>
              </a:ext>
            </a:extLst>
          </p:cNvPr>
          <p:cNvPicPr>
            <a:picLocks noChangeAspect="1"/>
          </p:cNvPicPr>
          <p:nvPr/>
        </p:nvPicPr>
        <p:blipFill>
          <a:blip r:embed="rId2"/>
          <a:stretch>
            <a:fillRect/>
          </a:stretch>
        </p:blipFill>
        <p:spPr>
          <a:xfrm>
            <a:off x="5128280" y="-354394"/>
            <a:ext cx="6423640" cy="6606738"/>
          </a:xfrm>
          <a:prstGeom prst="rect">
            <a:avLst/>
          </a:prstGeom>
        </p:spPr>
      </p:pic>
    </p:spTree>
    <p:extLst>
      <p:ext uri="{BB962C8B-B14F-4D97-AF65-F5344CB8AC3E}">
        <p14:creationId xmlns:p14="http://schemas.microsoft.com/office/powerpoint/2010/main" val="1818808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5"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7" name="Group 41">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68"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0" name="Group 4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71" name="Freeform: Shape 4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72" name="Freeform: Shape 4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73" name="Freeform: Shape 4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74" name="Freeform: Shape 4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75" name="Freeform: Shape 5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76" name="Freeform: Shape 5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77" name="Freeform: Shape 5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CD66B7DD-EB75-778D-E725-DE5755AA85FF}"/>
              </a:ext>
            </a:extLst>
          </p:cNvPr>
          <p:cNvSpPr>
            <a:spLocks noGrp="1"/>
          </p:cNvSpPr>
          <p:nvPr>
            <p:ph type="title"/>
          </p:nvPr>
        </p:nvSpPr>
        <p:spPr>
          <a:xfrm>
            <a:off x="786385" y="841248"/>
            <a:ext cx="3515244" cy="5340097"/>
          </a:xfrm>
        </p:spPr>
        <p:txBody>
          <a:bodyPr anchor="ctr">
            <a:normAutofit/>
          </a:bodyPr>
          <a:lstStyle/>
          <a:p>
            <a:r>
              <a:rPr lang="en-US" sz="4800" b="1" spc="-95">
                <a:solidFill>
                  <a:schemeClr val="bg1"/>
                </a:solidFill>
                <a:latin typeface="+mn-lt"/>
              </a:rPr>
              <a:t>Academic Student Resources</a:t>
            </a:r>
            <a:endParaRPr lang="en-US" sz="4800" b="1">
              <a:solidFill>
                <a:schemeClr val="bg1"/>
              </a:solidFill>
            </a:endParaRPr>
          </a:p>
        </p:txBody>
      </p:sp>
      <p:graphicFrame>
        <p:nvGraphicFramePr>
          <p:cNvPr id="33" name="Content Placeholder 2">
            <a:extLst>
              <a:ext uri="{FF2B5EF4-FFF2-40B4-BE49-F238E27FC236}">
                <a16:creationId xmlns:a16="http://schemas.microsoft.com/office/drawing/2014/main" id="{6FA5C99D-60E3-C721-D8F7-A85FB6C1BB9E}"/>
              </a:ext>
            </a:extLst>
          </p:cNvPr>
          <p:cNvGraphicFramePr>
            <a:graphicFrameLocks noGrp="1"/>
          </p:cNvGraphicFramePr>
          <p:nvPr>
            <p:ph idx="1"/>
            <p:extLst>
              <p:ext uri="{D42A27DB-BD31-4B8C-83A1-F6EECF244321}">
                <p14:modId xmlns:p14="http://schemas.microsoft.com/office/powerpoint/2010/main" val="2368558421"/>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3053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7AA63AD-12A7-2EB6-E6E5-43D75A86D67D}"/>
              </a:ext>
            </a:extLst>
          </p:cNvPr>
          <p:cNvSpPr txBox="1"/>
          <p:nvPr/>
        </p:nvSpPr>
        <p:spPr>
          <a:xfrm>
            <a:off x="640080" y="325369"/>
            <a:ext cx="4368602" cy="1956841"/>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200">
                <a:latin typeface="+mj-lt"/>
                <a:ea typeface="+mj-ea"/>
                <a:cs typeface="+mj-cs"/>
              </a:rPr>
              <a:t>Concurrent Enrollment on </a:t>
            </a:r>
          </a:p>
          <a:p>
            <a:pPr>
              <a:lnSpc>
                <a:spcPct val="90000"/>
              </a:lnSpc>
              <a:spcBef>
                <a:spcPct val="0"/>
              </a:spcBef>
              <a:spcAft>
                <a:spcPts val="600"/>
              </a:spcAft>
            </a:pPr>
            <a:r>
              <a:rPr lang="en-US" sz="4200">
                <a:latin typeface="+mj-lt"/>
                <a:ea typeface="+mj-ea"/>
                <a:cs typeface="+mj-cs"/>
              </a:rPr>
              <a:t>High School Sites</a:t>
            </a:r>
          </a:p>
        </p:txBody>
      </p:sp>
      <p:sp>
        <p:nvSpPr>
          <p:cNvPr id="1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440A93E4-7B3F-309D-CEB8-C6434EBAA3AA}"/>
              </a:ext>
            </a:extLst>
          </p:cNvPr>
          <p:cNvSpPr>
            <a:spLocks noGrp="1"/>
          </p:cNvSpPr>
          <p:nvPr>
            <p:ph idx="1"/>
          </p:nvPr>
        </p:nvSpPr>
        <p:spPr>
          <a:xfrm>
            <a:off x="640080" y="2872899"/>
            <a:ext cx="4368602" cy="3320668"/>
          </a:xfrm>
        </p:spPr>
        <p:txBody>
          <a:bodyPr vert="horz" lIns="91440" tIns="45720" rIns="91440" bIns="45720" rtlCol="0">
            <a:normAutofit lnSpcReduction="10000"/>
          </a:bodyPr>
          <a:lstStyle/>
          <a:p>
            <a:r>
              <a:rPr lang="en-US" sz="2200" dirty="0"/>
              <a:t>APCs submit Course Offering Sheets</a:t>
            </a:r>
          </a:p>
          <a:p>
            <a:r>
              <a:rPr lang="en-US" sz="2200" dirty="0"/>
              <a:t>Make sure all students apply and obtain an HCC ID Number.</a:t>
            </a:r>
          </a:p>
          <a:p>
            <a:r>
              <a:rPr lang="en-US" sz="2200" dirty="0"/>
              <a:t>Submit Rosters by the first two weeks of classes.</a:t>
            </a:r>
          </a:p>
          <a:p>
            <a:r>
              <a:rPr lang="en-US" sz="2200" dirty="0"/>
              <a:t>Once all rosters have been checked for accuracy, students will be enrolled.</a:t>
            </a:r>
          </a:p>
          <a:p>
            <a:r>
              <a:rPr lang="en-US" sz="2200" dirty="0"/>
              <a:t>Submit Grades at end of term.</a:t>
            </a:r>
          </a:p>
        </p:txBody>
      </p:sp>
      <p:pic>
        <p:nvPicPr>
          <p:cNvPr id="7" name="Picture 6" descr="A person using a computer&#10;&#10;Description automatically generated with low confidence">
            <a:extLst>
              <a:ext uri="{FF2B5EF4-FFF2-40B4-BE49-F238E27FC236}">
                <a16:creationId xmlns:a16="http://schemas.microsoft.com/office/drawing/2014/main" id="{B2DEA39D-2839-D5A5-AD7E-31D3126E4717}"/>
              </a:ext>
            </a:extLst>
          </p:cNvPr>
          <p:cNvPicPr>
            <a:picLocks noChangeAspect="1"/>
          </p:cNvPicPr>
          <p:nvPr/>
        </p:nvPicPr>
        <p:blipFill rotWithShape="1">
          <a:blip r:embed="rId2">
            <a:extLst>
              <a:ext uri="{28A0092B-C50C-407E-A947-70E740481C1C}">
                <a14:useLocalDpi xmlns:a14="http://schemas.microsoft.com/office/drawing/2010/main" val="0"/>
              </a:ext>
            </a:extLst>
          </a:blip>
          <a:srcRect l="21157" r="11889"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305957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37D440-39D9-959A-737A-2D7B061D990C}"/>
              </a:ext>
            </a:extLst>
          </p:cNvPr>
          <p:cNvSpPr>
            <a:spLocks noGrp="1"/>
          </p:cNvSpPr>
          <p:nvPr>
            <p:ph type="title"/>
          </p:nvPr>
        </p:nvSpPr>
        <p:spPr>
          <a:xfrm>
            <a:off x="686834" y="1153572"/>
            <a:ext cx="3200400" cy="4461163"/>
          </a:xfrm>
        </p:spPr>
        <p:txBody>
          <a:bodyPr>
            <a:normAutofit/>
          </a:bodyPr>
          <a:lstStyle/>
          <a:p>
            <a:r>
              <a:rPr lang="en-US" b="1">
                <a:solidFill>
                  <a:srgbClr val="FFFFFF"/>
                </a:solidFill>
              </a:rPr>
              <a:t>IMPORTANT DATES:</a:t>
            </a:r>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BDE5397-6139-FC5C-329C-F6C2248DE7F2}"/>
              </a:ext>
            </a:extLst>
          </p:cNvPr>
          <p:cNvSpPr>
            <a:spLocks noGrp="1"/>
          </p:cNvSpPr>
          <p:nvPr>
            <p:ph idx="1"/>
          </p:nvPr>
        </p:nvSpPr>
        <p:spPr>
          <a:xfrm>
            <a:off x="4447308" y="591344"/>
            <a:ext cx="7186527" cy="5947568"/>
          </a:xfrm>
        </p:spPr>
        <p:txBody>
          <a:bodyPr anchor="ctr">
            <a:normAutofit/>
          </a:bodyPr>
          <a:lstStyle/>
          <a:p>
            <a:r>
              <a:rPr lang="en-US" sz="2200" dirty="0"/>
              <a:t>The portal is open for petitions and will remain open until May 19</a:t>
            </a:r>
            <a:r>
              <a:rPr lang="en-US" sz="2200" baseline="30000" dirty="0"/>
              <a:t>th</a:t>
            </a:r>
            <a:r>
              <a:rPr lang="en-US" sz="2200" dirty="0"/>
              <a:t>.</a:t>
            </a:r>
          </a:p>
          <a:p>
            <a:r>
              <a:rPr lang="en-US" sz="2200" dirty="0"/>
              <a:t>The portal is  also open for </a:t>
            </a:r>
            <a:r>
              <a:rPr lang="en-US" sz="2200" b="1" dirty="0"/>
              <a:t>Summer 2023 </a:t>
            </a:r>
            <a:r>
              <a:rPr lang="en-US" sz="2200" dirty="0"/>
              <a:t>paperwork submission until  April 7th at 5pm.</a:t>
            </a:r>
          </a:p>
          <a:p>
            <a:r>
              <a:rPr lang="en-US" sz="2200" dirty="0"/>
              <a:t>Search for Classes feature- Summer courses will be open for viewing on Monday, March 13</a:t>
            </a:r>
            <a:r>
              <a:rPr lang="en-US" sz="2200" baseline="30000" dirty="0"/>
              <a:t>th</a:t>
            </a:r>
            <a:r>
              <a:rPr lang="en-US" sz="2200" dirty="0"/>
              <a:t>.</a:t>
            </a:r>
          </a:p>
          <a:p>
            <a:pPr marL="0" indent="0">
              <a:buNone/>
            </a:pPr>
            <a:r>
              <a:rPr lang="en-US" sz="2200" dirty="0"/>
              <a:t>• Summer Registration:</a:t>
            </a:r>
          </a:p>
          <a:p>
            <a:r>
              <a:rPr lang="en-US" sz="2200" dirty="0"/>
              <a:t>Current students w/ 30+ credit hours can begin registration on March 21, 2023. </a:t>
            </a:r>
          </a:p>
          <a:p>
            <a:pPr marL="0" indent="0">
              <a:buNone/>
            </a:pPr>
            <a:r>
              <a:rPr lang="en-US" sz="2200" dirty="0"/>
              <a:t>• Current students w/ 1-29 credit hours can begin registration on March 27, 2023. </a:t>
            </a:r>
          </a:p>
          <a:p>
            <a:pPr marL="0" indent="0">
              <a:buNone/>
            </a:pPr>
            <a:r>
              <a:rPr lang="en-US" sz="2200" dirty="0"/>
              <a:t>• New Dual Enrollment students can begin registration on April 3, 2023.</a:t>
            </a:r>
          </a:p>
          <a:p>
            <a:r>
              <a:rPr lang="en-US" sz="2200" dirty="0">
                <a:highlight>
                  <a:srgbClr val="FFFF00"/>
                </a:highlight>
              </a:rPr>
              <a:t>Fall </a:t>
            </a:r>
            <a:r>
              <a:rPr lang="en-US" sz="2200" dirty="0"/>
              <a:t>Portal opens April 24</a:t>
            </a:r>
            <a:r>
              <a:rPr lang="en-US" sz="2200" baseline="30000" dirty="0"/>
              <a:t>th</a:t>
            </a:r>
            <a:r>
              <a:rPr lang="en-US" sz="2200" dirty="0"/>
              <a:t> and closes May 19th</a:t>
            </a:r>
          </a:p>
        </p:txBody>
      </p:sp>
    </p:spTree>
    <p:extLst>
      <p:ext uri="{BB962C8B-B14F-4D97-AF65-F5344CB8AC3E}">
        <p14:creationId xmlns:p14="http://schemas.microsoft.com/office/powerpoint/2010/main" val="4284951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8" name="Rectangle 322">
            <a:extLst>
              <a:ext uri="{FF2B5EF4-FFF2-40B4-BE49-F238E27FC236}">
                <a16:creationId xmlns:a16="http://schemas.microsoft.com/office/drawing/2014/main" id="{4545836E-B050-4955-B80E-C5A35AC2F5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0" name="Rectangle 62">
            <a:extLst>
              <a:ext uri="{FF2B5EF4-FFF2-40B4-BE49-F238E27FC236}">
                <a16:creationId xmlns:a16="http://schemas.microsoft.com/office/drawing/2014/main" id="{5E6024A1-5F3D-4233-865A-57F6E8605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02473" y="-4805300"/>
            <a:ext cx="2587052" cy="12192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7650EA5-9C97-59A1-2656-0E50CC57AB00}"/>
              </a:ext>
            </a:extLst>
          </p:cNvPr>
          <p:cNvSpPr txBox="1"/>
          <p:nvPr/>
        </p:nvSpPr>
        <p:spPr>
          <a:xfrm>
            <a:off x="1524000" y="515534"/>
            <a:ext cx="9144000" cy="1379768"/>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800" b="1">
                <a:latin typeface="+mj-lt"/>
                <a:ea typeface="+mj-ea"/>
                <a:cs typeface="+mj-cs"/>
              </a:rPr>
              <a:t>Any Questions?</a:t>
            </a:r>
          </a:p>
        </p:txBody>
      </p:sp>
      <p:grpSp>
        <p:nvGrpSpPr>
          <p:cNvPr id="351" name="Group 326">
            <a:extLst>
              <a:ext uri="{FF2B5EF4-FFF2-40B4-BE49-F238E27FC236}">
                <a16:creationId xmlns:a16="http://schemas.microsoft.com/office/drawing/2014/main" id="{DDE5ED95-726A-4EB4-A03C-D3EF3BC3A2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25570" y="73152"/>
            <a:ext cx="1340860" cy="223819"/>
            <a:chOff x="5359043" y="73152"/>
            <a:chExt cx="1340860" cy="223819"/>
          </a:xfrm>
        </p:grpSpPr>
        <p:sp>
          <p:nvSpPr>
            <p:cNvPr id="328" name="Rectangle 64">
              <a:extLst>
                <a:ext uri="{FF2B5EF4-FFF2-40B4-BE49-F238E27FC236}">
                  <a16:creationId xmlns:a16="http://schemas.microsoft.com/office/drawing/2014/main" id="{17EFE772-2C42-4ACF-B49F-B8DE4D95C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7498"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2" name="Rectangle 66">
              <a:extLst>
                <a:ext uri="{FF2B5EF4-FFF2-40B4-BE49-F238E27FC236}">
                  <a16:creationId xmlns:a16="http://schemas.microsoft.com/office/drawing/2014/main" id="{0D397CA2-1084-44F5-8F86-1E5F25532F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7498"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Rectangle 64">
              <a:extLst>
                <a:ext uri="{FF2B5EF4-FFF2-40B4-BE49-F238E27FC236}">
                  <a16:creationId xmlns:a16="http://schemas.microsoft.com/office/drawing/2014/main" id="{DE5FCF89-EFB5-425D-BAE7-ADF3E9FA3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85385"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3" name="Rectangle 66">
              <a:extLst>
                <a:ext uri="{FF2B5EF4-FFF2-40B4-BE49-F238E27FC236}">
                  <a16:creationId xmlns:a16="http://schemas.microsoft.com/office/drawing/2014/main" id="{B5000D95-43A9-4146-854D-6543F49E4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85385"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Rectangle 64">
              <a:extLst>
                <a:ext uri="{FF2B5EF4-FFF2-40B4-BE49-F238E27FC236}">
                  <a16:creationId xmlns:a16="http://schemas.microsoft.com/office/drawing/2014/main" id="{BFAC0A55-15FF-44EB-BB49-380A08FFF6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43271"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4" name="Rectangle 66">
              <a:extLst>
                <a:ext uri="{FF2B5EF4-FFF2-40B4-BE49-F238E27FC236}">
                  <a16:creationId xmlns:a16="http://schemas.microsoft.com/office/drawing/2014/main" id="{E71C5D2B-80BE-4286-9DAC-B41FA61220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43271"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Rectangle 64">
              <a:extLst>
                <a:ext uri="{FF2B5EF4-FFF2-40B4-BE49-F238E27FC236}">
                  <a16:creationId xmlns:a16="http://schemas.microsoft.com/office/drawing/2014/main" id="{ABD811F8-3805-419E-9543-FB2A152649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01157"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Rectangle 66">
              <a:extLst>
                <a:ext uri="{FF2B5EF4-FFF2-40B4-BE49-F238E27FC236}">
                  <a16:creationId xmlns:a16="http://schemas.microsoft.com/office/drawing/2014/main" id="{4ED1C51E-87F5-42C4-8F3D-98B932E7C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01157"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6" name="Rectangle 64">
              <a:extLst>
                <a:ext uri="{FF2B5EF4-FFF2-40B4-BE49-F238E27FC236}">
                  <a16:creationId xmlns:a16="http://schemas.microsoft.com/office/drawing/2014/main" id="{908DDBE2-E366-43C4-865E-68D8F5DD27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359043"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Rectangle 66">
              <a:extLst>
                <a:ext uri="{FF2B5EF4-FFF2-40B4-BE49-F238E27FC236}">
                  <a16:creationId xmlns:a16="http://schemas.microsoft.com/office/drawing/2014/main" id="{40B7FBD6-2319-4416-AEDB-20FBD7A6F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359043"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8" name="Rectangle 64">
              <a:extLst>
                <a:ext uri="{FF2B5EF4-FFF2-40B4-BE49-F238E27FC236}">
                  <a16:creationId xmlns:a16="http://schemas.microsoft.com/office/drawing/2014/main" id="{793BBDF2-F738-42F5-98FD-380E06E188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638069"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Rectangle 66">
              <a:extLst>
                <a:ext uri="{FF2B5EF4-FFF2-40B4-BE49-F238E27FC236}">
                  <a16:creationId xmlns:a16="http://schemas.microsoft.com/office/drawing/2014/main" id="{5CEB15E8-0F03-4F3C-8B3D-CA63883E24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638069"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0" name="Rectangle 64">
              <a:extLst>
                <a:ext uri="{FF2B5EF4-FFF2-40B4-BE49-F238E27FC236}">
                  <a16:creationId xmlns:a16="http://schemas.microsoft.com/office/drawing/2014/main" id="{EA651364-1B7F-40E3-817C-E05627C56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95956"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1" name="Rectangle 66">
              <a:extLst>
                <a:ext uri="{FF2B5EF4-FFF2-40B4-BE49-F238E27FC236}">
                  <a16:creationId xmlns:a16="http://schemas.microsoft.com/office/drawing/2014/main" id="{0582E001-F558-4498-B949-506CEDB89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95956"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2" name="Rectangle 64">
              <a:extLst>
                <a:ext uri="{FF2B5EF4-FFF2-40B4-BE49-F238E27FC236}">
                  <a16:creationId xmlns:a16="http://schemas.microsoft.com/office/drawing/2014/main" id="{09F01A60-328C-4CA8-B3EE-636F1319E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3842"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3" name="Rectangle 66">
              <a:extLst>
                <a:ext uri="{FF2B5EF4-FFF2-40B4-BE49-F238E27FC236}">
                  <a16:creationId xmlns:a16="http://schemas.microsoft.com/office/drawing/2014/main" id="{62D0FD2E-E0CB-4B3C-85D5-1946B7CA36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3842"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4" name="Rectangle 64">
              <a:extLst>
                <a:ext uri="{FF2B5EF4-FFF2-40B4-BE49-F238E27FC236}">
                  <a16:creationId xmlns:a16="http://schemas.microsoft.com/office/drawing/2014/main" id="{682296EE-4FAA-4B24-A69E-63B1B36A1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1728"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5" name="Rectangle 66">
              <a:extLst>
                <a:ext uri="{FF2B5EF4-FFF2-40B4-BE49-F238E27FC236}">
                  <a16:creationId xmlns:a16="http://schemas.microsoft.com/office/drawing/2014/main" id="{E2AF0961-0ADD-4742-A467-7258D268CD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1728"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6" name="Rectangle 64">
              <a:extLst>
                <a:ext uri="{FF2B5EF4-FFF2-40B4-BE49-F238E27FC236}">
                  <a16:creationId xmlns:a16="http://schemas.microsoft.com/office/drawing/2014/main" id="{31B85C35-97D4-4322-BD70-C5AAAA76DD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9614"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7" name="Rectangle 66">
              <a:extLst>
                <a:ext uri="{FF2B5EF4-FFF2-40B4-BE49-F238E27FC236}">
                  <a16:creationId xmlns:a16="http://schemas.microsoft.com/office/drawing/2014/main" id="{A87BAC7C-E910-4222-B519-39288C21A6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9614"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 name="Content Placeholder 9" descr="A group of people posing for a photo&#10;&#10;Description automatically generated">
            <a:extLst>
              <a:ext uri="{FF2B5EF4-FFF2-40B4-BE49-F238E27FC236}">
                <a16:creationId xmlns:a16="http://schemas.microsoft.com/office/drawing/2014/main" id="{C0B21008-816A-6D9D-9CA7-4690CDC731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600000">
            <a:off x="621230" y="3608948"/>
            <a:ext cx="5306268" cy="1862094"/>
          </a:xfrm>
          <a:prstGeom prst="rect">
            <a:avLst/>
          </a:prstGeom>
        </p:spPr>
      </p:pic>
      <p:pic>
        <p:nvPicPr>
          <p:cNvPr id="20" name="Content Placeholder 19" descr="A picture containing text, sign, street, outdoor&#10;&#10;Description automatically generated">
            <a:extLst>
              <a:ext uri="{FF2B5EF4-FFF2-40B4-BE49-F238E27FC236}">
                <a16:creationId xmlns:a16="http://schemas.microsoft.com/office/drawing/2014/main" id="{E88BDB10-8C61-7F61-0724-A880590896C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134493" y="2807207"/>
            <a:ext cx="3575345" cy="3465576"/>
          </a:xfrm>
          <a:prstGeom prst="rect">
            <a:avLst/>
          </a:prstGeom>
        </p:spPr>
      </p:pic>
      <p:sp>
        <p:nvSpPr>
          <p:cNvPr id="349" name="Rectangle 348">
            <a:extLst>
              <a:ext uri="{FF2B5EF4-FFF2-40B4-BE49-F238E27FC236}">
                <a16:creationId xmlns:a16="http://schemas.microsoft.com/office/drawing/2014/main" id="{A628292D-0555-4158-9B1A-07414B27F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BB43FCB-91D8-688C-D1B0-ECBBA938E0B3}"/>
              </a:ext>
            </a:extLst>
          </p:cNvPr>
          <p:cNvSpPr/>
          <p:nvPr/>
        </p:nvSpPr>
        <p:spPr>
          <a:xfrm>
            <a:off x="6464409" y="576072"/>
            <a:ext cx="4699459" cy="2778231"/>
          </a:xfrm>
          <a:prstGeom prst="rect">
            <a:avLst/>
          </a:prstGeom>
        </p:spPr>
        <p:txBody>
          <a:bodyPr vert="horz" lIns="91440" tIns="45720" rIns="91440" bIns="45720" rtlCol="0" anchor="ctr">
            <a:normAutofit/>
          </a:bodyPr>
          <a:lstStyle/>
          <a:p>
            <a:pPr>
              <a:lnSpc>
                <a:spcPct val="90000"/>
              </a:lnSpc>
              <a:spcBef>
                <a:spcPct val="0"/>
              </a:spcBef>
              <a:spcAft>
                <a:spcPts val="600"/>
              </a:spcAft>
            </a:pPr>
            <a:endParaRPr lang="en-US" b="1" cap="none" spc="0" dirty="0">
              <a:ln w="22225">
                <a:solidFill>
                  <a:schemeClr val="accent2"/>
                </a:solidFill>
                <a:prstDash val="solid"/>
              </a:ln>
              <a:solidFill>
                <a:schemeClr val="bg1"/>
              </a:solidFill>
              <a:effectLst/>
            </a:endParaRPr>
          </a:p>
        </p:txBody>
      </p:sp>
    </p:spTree>
    <p:extLst>
      <p:ext uri="{BB962C8B-B14F-4D97-AF65-F5344CB8AC3E}">
        <p14:creationId xmlns:p14="http://schemas.microsoft.com/office/powerpoint/2010/main" val="3424566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5" name="Rectangle 116">
            <a:extLst>
              <a:ext uri="{FF2B5EF4-FFF2-40B4-BE49-F238E27FC236}">
                <a16:creationId xmlns:a16="http://schemas.microsoft.com/office/drawing/2014/main" id="{FFE2FE29-1120-4FE4-9FDA-311CBA66F4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18">
            <a:extLst>
              <a:ext uri="{FF2B5EF4-FFF2-40B4-BE49-F238E27FC236}">
                <a16:creationId xmlns:a16="http://schemas.microsoft.com/office/drawing/2014/main" id="{DDD926EC-6F88-4D89-9AED-1C4C1AC00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2"/>
            <a:ext cx="4688632" cy="68579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0" name="Rectangle 120">
            <a:extLst>
              <a:ext uri="{FF2B5EF4-FFF2-40B4-BE49-F238E27FC236}">
                <a16:creationId xmlns:a16="http://schemas.microsoft.com/office/drawing/2014/main" id="{A210685A-6235-45A7-850D-A6F555466E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8226" y="926649"/>
            <a:ext cx="4415290" cy="5066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1" name="Group 122">
            <a:extLst>
              <a:ext uri="{FF2B5EF4-FFF2-40B4-BE49-F238E27FC236}">
                <a16:creationId xmlns:a16="http://schemas.microsoft.com/office/drawing/2014/main" id="{13BE3671-0C43-4D05-A267-3400AD091C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3679" y="3758184"/>
            <a:ext cx="2139190" cy="2373963"/>
            <a:chOff x="723679" y="3758184"/>
            <a:chExt cx="2139190" cy="2373963"/>
          </a:xfrm>
        </p:grpSpPr>
        <p:sp>
          <p:nvSpPr>
            <p:cNvPr id="124" name="Rectangle 66">
              <a:extLst>
                <a:ext uri="{FF2B5EF4-FFF2-40B4-BE49-F238E27FC236}">
                  <a16:creationId xmlns:a16="http://schemas.microsoft.com/office/drawing/2014/main" id="{4284BA9C-01AC-48B3-8010-804869A07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6051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66">
              <a:extLst>
                <a:ext uri="{FF2B5EF4-FFF2-40B4-BE49-F238E27FC236}">
                  <a16:creationId xmlns:a16="http://schemas.microsoft.com/office/drawing/2014/main" id="{3E232F3A-24DA-47FC-A6E7-8347EA07AE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4630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66">
              <a:extLst>
                <a:ext uri="{FF2B5EF4-FFF2-40B4-BE49-F238E27FC236}">
                  <a16:creationId xmlns:a16="http://schemas.microsoft.com/office/drawing/2014/main" id="{2B7D041A-D364-4BF2-9F8A-0294D0918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3209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66">
              <a:extLst>
                <a:ext uri="{FF2B5EF4-FFF2-40B4-BE49-F238E27FC236}">
                  <a16:creationId xmlns:a16="http://schemas.microsoft.com/office/drawing/2014/main" id="{1CB5A6AE-FC55-4655-AE45-5E9A3F3288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88940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66">
              <a:extLst>
                <a:ext uri="{FF2B5EF4-FFF2-40B4-BE49-F238E27FC236}">
                  <a16:creationId xmlns:a16="http://schemas.microsoft.com/office/drawing/2014/main" id="{500BEBAD-632B-4E00-AD16-C6A03CD11A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7472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66">
              <a:extLst>
                <a:ext uri="{FF2B5EF4-FFF2-40B4-BE49-F238E27FC236}">
                  <a16:creationId xmlns:a16="http://schemas.microsoft.com/office/drawing/2014/main" id="{29BEDA70-8722-46C0-A1EB-8CDFEE5920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17111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62">
              <a:extLst>
                <a:ext uri="{FF2B5EF4-FFF2-40B4-BE49-F238E27FC236}">
                  <a16:creationId xmlns:a16="http://schemas.microsoft.com/office/drawing/2014/main" id="{3979BE25-E2B2-4CF8-85A1-65AD3E0CF1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17495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59">
              <a:extLst>
                <a:ext uri="{FF2B5EF4-FFF2-40B4-BE49-F238E27FC236}">
                  <a16:creationId xmlns:a16="http://schemas.microsoft.com/office/drawing/2014/main" id="{2C9FF4D0-2F5C-4E54-AC5A-58A6169BA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0284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64">
              <a:extLst>
                <a:ext uri="{FF2B5EF4-FFF2-40B4-BE49-F238E27FC236}">
                  <a16:creationId xmlns:a16="http://schemas.microsoft.com/office/drawing/2014/main" id="{B94E4ABC-1B44-4E4D-9065-F67D887D75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75948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62">
              <a:extLst>
                <a:ext uri="{FF2B5EF4-FFF2-40B4-BE49-F238E27FC236}">
                  <a16:creationId xmlns:a16="http://schemas.microsoft.com/office/drawing/2014/main" id="{FDDFF3EB-39A2-4D3F-AD9F-0CF4409EA1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89627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DB732EBE-ED01-4374-8D0C-8AF6E5A5B3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04333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D22DDEF5-6AF3-4D7C-BC62-4409D396B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3269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2">
              <a:extLst>
                <a:ext uri="{FF2B5EF4-FFF2-40B4-BE49-F238E27FC236}">
                  <a16:creationId xmlns:a16="http://schemas.microsoft.com/office/drawing/2014/main" id="{C376CD22-707A-45BF-B1E0-3F62124A5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4743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2">
              <a:extLst>
                <a:ext uri="{FF2B5EF4-FFF2-40B4-BE49-F238E27FC236}">
                  <a16:creationId xmlns:a16="http://schemas.microsoft.com/office/drawing/2014/main" id="{77D3C970-47FF-4506-B61A-DCAA632891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765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59">
              <a:extLst>
                <a:ext uri="{FF2B5EF4-FFF2-40B4-BE49-F238E27FC236}">
                  <a16:creationId xmlns:a16="http://schemas.microsoft.com/office/drawing/2014/main" id="{3D0163D1-030C-49AE-83F7-8B6F17D3F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6188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2">
              <a:extLst>
                <a:ext uri="{FF2B5EF4-FFF2-40B4-BE49-F238E27FC236}">
                  <a16:creationId xmlns:a16="http://schemas.microsoft.com/office/drawing/2014/main" id="{68397BEB-F2C5-49D6-8F17-BC81796ACD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91041"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59">
              <a:extLst>
                <a:ext uri="{FF2B5EF4-FFF2-40B4-BE49-F238E27FC236}">
                  <a16:creationId xmlns:a16="http://schemas.microsoft.com/office/drawing/2014/main" id="{8C1B7012-AA7A-4E78-965E-ABD7EC3370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4536"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2">
              <a:extLst>
                <a:ext uri="{FF2B5EF4-FFF2-40B4-BE49-F238E27FC236}">
                  <a16:creationId xmlns:a16="http://schemas.microsoft.com/office/drawing/2014/main" id="{ADA7F354-F3A6-49A0-AF9C-EC69C2A31F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8030"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4">
              <a:extLst>
                <a:ext uri="{FF2B5EF4-FFF2-40B4-BE49-F238E27FC236}">
                  <a16:creationId xmlns:a16="http://schemas.microsoft.com/office/drawing/2014/main" id="{82531391-74CB-4FBD-97B7-D73D91C44F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61525"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66">
              <a:extLst>
                <a:ext uri="{FF2B5EF4-FFF2-40B4-BE49-F238E27FC236}">
                  <a16:creationId xmlns:a16="http://schemas.microsoft.com/office/drawing/2014/main" id="{3CD46824-FF3A-460F-8F13-1B2A420A1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5019"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64">
              <a:extLst>
                <a:ext uri="{FF2B5EF4-FFF2-40B4-BE49-F238E27FC236}">
                  <a16:creationId xmlns:a16="http://schemas.microsoft.com/office/drawing/2014/main" id="{15EE979E-5456-4D5F-83BF-158EB8B24E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9443"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6">
              <a:extLst>
                <a:ext uri="{FF2B5EF4-FFF2-40B4-BE49-F238E27FC236}">
                  <a16:creationId xmlns:a16="http://schemas.microsoft.com/office/drawing/2014/main" id="{B5123B19-3717-4BC1-B7CE-C6727099C0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52937"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59">
              <a:extLst>
                <a:ext uri="{FF2B5EF4-FFF2-40B4-BE49-F238E27FC236}">
                  <a16:creationId xmlns:a16="http://schemas.microsoft.com/office/drawing/2014/main" id="{25F3BA9E-DEA1-4368-A4BE-FB9C9C3506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4256"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2">
              <a:extLst>
                <a:ext uri="{FF2B5EF4-FFF2-40B4-BE49-F238E27FC236}">
                  <a16:creationId xmlns:a16="http://schemas.microsoft.com/office/drawing/2014/main" id="{0EFD15C2-3CE6-43C9-AA85-2000C0A69A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9173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7D19408-5ACA-46A3-8FC7-0A2B511B2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3937"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C39A546E-F35B-4AF5-9F7E-F7CC78DDE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7432"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4">
              <a:extLst>
                <a:ext uri="{FF2B5EF4-FFF2-40B4-BE49-F238E27FC236}">
                  <a16:creationId xmlns:a16="http://schemas.microsoft.com/office/drawing/2014/main" id="{4C051F4E-E13F-4468-BCAB-379380355A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2339"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6">
              <a:extLst>
                <a:ext uri="{FF2B5EF4-FFF2-40B4-BE49-F238E27FC236}">
                  <a16:creationId xmlns:a16="http://schemas.microsoft.com/office/drawing/2014/main" id="{99A94C11-96BF-4E23-9B0F-CCCF0E690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5833"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2">
              <a:extLst>
                <a:ext uri="{FF2B5EF4-FFF2-40B4-BE49-F238E27FC236}">
                  <a16:creationId xmlns:a16="http://schemas.microsoft.com/office/drawing/2014/main" id="{2C253E13-7D4F-4651-B26F-C9A3984261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87456"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59">
              <a:extLst>
                <a:ext uri="{FF2B5EF4-FFF2-40B4-BE49-F238E27FC236}">
                  <a16:creationId xmlns:a16="http://schemas.microsoft.com/office/drawing/2014/main" id="{6C607944-C3DA-49D0-B76C-ECF13B2E8D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0951"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62">
              <a:extLst>
                <a:ext uri="{FF2B5EF4-FFF2-40B4-BE49-F238E27FC236}">
                  <a16:creationId xmlns:a16="http://schemas.microsoft.com/office/drawing/2014/main" id="{A044E8D2-BE36-4B3B-BF61-A4ED4D6371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4445"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4">
              <a:extLst>
                <a:ext uri="{FF2B5EF4-FFF2-40B4-BE49-F238E27FC236}">
                  <a16:creationId xmlns:a16="http://schemas.microsoft.com/office/drawing/2014/main" id="{08C4C63A-4388-4C37-9D9C-5C1F9925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57940"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6">
              <a:extLst>
                <a:ext uri="{FF2B5EF4-FFF2-40B4-BE49-F238E27FC236}">
                  <a16:creationId xmlns:a16="http://schemas.microsoft.com/office/drawing/2014/main" id="{14866A3A-FA92-4434-98E9-418FEC9B1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1434"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64">
              <a:extLst>
                <a:ext uri="{FF2B5EF4-FFF2-40B4-BE49-F238E27FC236}">
                  <a16:creationId xmlns:a16="http://schemas.microsoft.com/office/drawing/2014/main" id="{AF97CA9B-731E-47BF-B724-E6CD2C915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5858"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66">
              <a:extLst>
                <a:ext uri="{FF2B5EF4-FFF2-40B4-BE49-F238E27FC236}">
                  <a16:creationId xmlns:a16="http://schemas.microsoft.com/office/drawing/2014/main" id="{B9B7DB1A-1165-4D7C-95DC-D710F20E9D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49352"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59">
              <a:extLst>
                <a:ext uri="{FF2B5EF4-FFF2-40B4-BE49-F238E27FC236}">
                  <a16:creationId xmlns:a16="http://schemas.microsoft.com/office/drawing/2014/main" id="{737B22B9-9D11-4F36-9B12-FB41FBA4E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0671"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62">
              <a:extLst>
                <a:ext uri="{FF2B5EF4-FFF2-40B4-BE49-F238E27FC236}">
                  <a16:creationId xmlns:a16="http://schemas.microsoft.com/office/drawing/2014/main" id="{FBCEABA9-0D42-4E75-BBFB-8374262E8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2">
              <a:extLst>
                <a:ext uri="{FF2B5EF4-FFF2-40B4-BE49-F238E27FC236}">
                  <a16:creationId xmlns:a16="http://schemas.microsoft.com/office/drawing/2014/main" id="{66428691-A429-4D5E-AE96-E43B6F0E2D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0352"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59">
              <a:extLst>
                <a:ext uri="{FF2B5EF4-FFF2-40B4-BE49-F238E27FC236}">
                  <a16:creationId xmlns:a16="http://schemas.microsoft.com/office/drawing/2014/main" id="{5BCC330F-9915-4B86-97E9-BA49CBFEC0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3847"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64">
              <a:extLst>
                <a:ext uri="{FF2B5EF4-FFF2-40B4-BE49-F238E27FC236}">
                  <a16:creationId xmlns:a16="http://schemas.microsoft.com/office/drawing/2014/main" id="{9A1A7FCA-8137-4FF0-9940-FB481BFD27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798754"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66">
              <a:extLst>
                <a:ext uri="{FF2B5EF4-FFF2-40B4-BE49-F238E27FC236}">
                  <a16:creationId xmlns:a16="http://schemas.microsoft.com/office/drawing/2014/main" id="{3A9167A0-5576-4F2F-B5FE-431186597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248"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6792842F-48DB-ADFC-340B-9D7A976F9DE6}"/>
              </a:ext>
            </a:extLst>
          </p:cNvPr>
          <p:cNvSpPr txBox="1"/>
          <p:nvPr/>
        </p:nvSpPr>
        <p:spPr>
          <a:xfrm>
            <a:off x="1141965" y="1321743"/>
            <a:ext cx="3787482" cy="427789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800" kern="1200">
                <a:solidFill>
                  <a:srgbClr val="FFFFFF"/>
                </a:solidFill>
                <a:latin typeface="+mj-lt"/>
                <a:ea typeface="+mj-ea"/>
                <a:cs typeface="+mj-cs"/>
              </a:rPr>
              <a:t>Dual Enrollment</a:t>
            </a:r>
          </a:p>
          <a:p>
            <a:pPr>
              <a:lnSpc>
                <a:spcPct val="90000"/>
              </a:lnSpc>
              <a:spcBef>
                <a:spcPct val="0"/>
              </a:spcBef>
              <a:spcAft>
                <a:spcPts val="600"/>
              </a:spcAft>
            </a:pPr>
            <a:r>
              <a:rPr lang="en-US" sz="4800" kern="1200">
                <a:solidFill>
                  <a:srgbClr val="FFFFFF"/>
                </a:solidFill>
                <a:latin typeface="+mj-lt"/>
                <a:ea typeface="+mj-ea"/>
                <a:cs typeface="+mj-cs"/>
              </a:rPr>
              <a:t> Terminology</a:t>
            </a:r>
          </a:p>
        </p:txBody>
      </p:sp>
      <p:grpSp>
        <p:nvGrpSpPr>
          <p:cNvPr id="166" name="Group 165">
            <a:extLst>
              <a:ext uri="{FF2B5EF4-FFF2-40B4-BE49-F238E27FC236}">
                <a16:creationId xmlns:a16="http://schemas.microsoft.com/office/drawing/2014/main" id="{283F107F-9294-4679-B247-91D8556A6E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67" name="Rectangle 64">
              <a:extLst>
                <a:ext uri="{FF2B5EF4-FFF2-40B4-BE49-F238E27FC236}">
                  <a16:creationId xmlns:a16="http://schemas.microsoft.com/office/drawing/2014/main" id="{20F93971-D547-4C36-A076-D57249994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66">
              <a:extLst>
                <a:ext uri="{FF2B5EF4-FFF2-40B4-BE49-F238E27FC236}">
                  <a16:creationId xmlns:a16="http://schemas.microsoft.com/office/drawing/2014/main" id="{012A36A9-DFAE-4F57-9711-172E65EDA3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64">
              <a:extLst>
                <a:ext uri="{FF2B5EF4-FFF2-40B4-BE49-F238E27FC236}">
                  <a16:creationId xmlns:a16="http://schemas.microsoft.com/office/drawing/2014/main" id="{8B6B96C8-D832-4071-A5D2-1F11CBF9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66">
              <a:extLst>
                <a:ext uri="{FF2B5EF4-FFF2-40B4-BE49-F238E27FC236}">
                  <a16:creationId xmlns:a16="http://schemas.microsoft.com/office/drawing/2014/main" id="{0FF1DEB5-31F1-464D-BDB3-EFE620642A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64">
              <a:extLst>
                <a:ext uri="{FF2B5EF4-FFF2-40B4-BE49-F238E27FC236}">
                  <a16:creationId xmlns:a16="http://schemas.microsoft.com/office/drawing/2014/main" id="{96B80410-DC2C-4DFC-B52E-CC5E6788BF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66">
              <a:extLst>
                <a:ext uri="{FF2B5EF4-FFF2-40B4-BE49-F238E27FC236}">
                  <a16:creationId xmlns:a16="http://schemas.microsoft.com/office/drawing/2014/main" id="{9CE51CA3-95B8-44B4-B784-CE35A844D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64">
              <a:extLst>
                <a:ext uri="{FF2B5EF4-FFF2-40B4-BE49-F238E27FC236}">
                  <a16:creationId xmlns:a16="http://schemas.microsoft.com/office/drawing/2014/main" id="{FA1EB8B0-6221-4A35-A5F2-46E9A78CBD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66">
              <a:extLst>
                <a:ext uri="{FF2B5EF4-FFF2-40B4-BE49-F238E27FC236}">
                  <a16:creationId xmlns:a16="http://schemas.microsoft.com/office/drawing/2014/main" id="{FDA530E1-5E88-4861-8642-F5B6A715BF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64">
              <a:extLst>
                <a:ext uri="{FF2B5EF4-FFF2-40B4-BE49-F238E27FC236}">
                  <a16:creationId xmlns:a16="http://schemas.microsoft.com/office/drawing/2014/main" id="{854D2927-5C3A-424C-B30D-6048719C88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66">
              <a:extLst>
                <a:ext uri="{FF2B5EF4-FFF2-40B4-BE49-F238E27FC236}">
                  <a16:creationId xmlns:a16="http://schemas.microsoft.com/office/drawing/2014/main" id="{9B9A782D-CE07-499E-81BB-3F6D2E7EF0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64">
              <a:extLst>
                <a:ext uri="{FF2B5EF4-FFF2-40B4-BE49-F238E27FC236}">
                  <a16:creationId xmlns:a16="http://schemas.microsoft.com/office/drawing/2014/main" id="{BDEBE12E-1915-4596-A0A7-9C61CAF82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66">
              <a:extLst>
                <a:ext uri="{FF2B5EF4-FFF2-40B4-BE49-F238E27FC236}">
                  <a16:creationId xmlns:a16="http://schemas.microsoft.com/office/drawing/2014/main" id="{4FBDEF84-1447-47C6-998D-A35B78E0C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 name="Content Placeholder 2">
            <a:extLst>
              <a:ext uri="{FF2B5EF4-FFF2-40B4-BE49-F238E27FC236}">
                <a16:creationId xmlns:a16="http://schemas.microsoft.com/office/drawing/2014/main" id="{CC171736-C8B3-A487-EB2E-3099026767C0}"/>
              </a:ext>
            </a:extLst>
          </p:cNvPr>
          <p:cNvSpPr>
            <a:spLocks noGrp="1"/>
          </p:cNvSpPr>
          <p:nvPr>
            <p:ph idx="1"/>
          </p:nvPr>
        </p:nvSpPr>
        <p:spPr>
          <a:xfrm>
            <a:off x="5912693" y="1188719"/>
            <a:ext cx="5561320" cy="4804465"/>
          </a:xfrm>
        </p:spPr>
        <p:txBody>
          <a:bodyPr vert="horz" lIns="91440" tIns="45720" rIns="91440" bIns="45720" rtlCol="0" anchor="ctr">
            <a:normAutofit/>
          </a:bodyPr>
          <a:lstStyle/>
          <a:p>
            <a:r>
              <a:rPr lang="en-US" sz="1400" b="1"/>
              <a:t>Traditional Dual Enrollment</a:t>
            </a:r>
            <a:r>
              <a:rPr lang="en-US" sz="1400"/>
              <a:t>: Students may take a maximum of ten (10) Dual Enrollment credits in the fall, spring, and summer terms. The term Dual Enrollment is for classes taken by high school students on our college campuses either online or in person.</a:t>
            </a:r>
          </a:p>
          <a:p>
            <a:r>
              <a:rPr lang="en-US" sz="1400" b="1"/>
              <a:t>Concurrent Enrollment: </a:t>
            </a:r>
            <a:r>
              <a:rPr lang="en-US" sz="1400"/>
              <a:t>College level courses taught by credentialed high school teachers at the various high school sites. Must be kept to the same rigor and policies as the college version of the course.</a:t>
            </a:r>
            <a:endParaRPr lang="en-US" sz="1400" b="1"/>
          </a:p>
          <a:p>
            <a:r>
              <a:rPr lang="en-US" sz="1400" b="1"/>
              <a:t>Early Admission</a:t>
            </a:r>
            <a:r>
              <a:rPr lang="en-US" sz="1400"/>
              <a:t>: Early Admission is a form of Dual Enrollment which allows eligible high school senior students to enroll in (12-15) Dual Enrollment credits per fall and spring of their senior year. Students must have college level test scores,  a 3.5 GPA, and submit a Form C. Early admission students may only attend college courses and may not be enrolled in any high school classes.  They cannot participate</a:t>
            </a:r>
            <a:r>
              <a:rPr lang="en-US" sz="1400" b="0" i="0">
                <a:effectLst/>
              </a:rPr>
              <a:t> in the running for a distinction (Valedictorian or Salutatorian)</a:t>
            </a:r>
          </a:p>
          <a:p>
            <a:r>
              <a:rPr lang="en-US" sz="1400"/>
              <a:t>Lastly, they must h</a:t>
            </a:r>
            <a:r>
              <a:rPr lang="en-US" sz="1400" b="0" i="0">
                <a:effectLst/>
              </a:rPr>
              <a:t>ave completed all requirements for high school graduation or have one or more of the following courses remaining:</a:t>
            </a:r>
          </a:p>
          <a:p>
            <a:pPr marL="742950" lvl="1"/>
            <a:r>
              <a:rPr lang="en-US" sz="1400" b="0" i="0">
                <a:effectLst/>
              </a:rPr>
              <a:t>1 credit of English </a:t>
            </a:r>
            <a:r>
              <a:rPr lang="en-US" sz="1400" b="1" i="0">
                <a:effectLst/>
              </a:rPr>
              <a:t>and/or</a:t>
            </a:r>
            <a:endParaRPr lang="en-US" sz="1400" b="0" i="0">
              <a:effectLst/>
            </a:endParaRPr>
          </a:p>
          <a:p>
            <a:pPr marL="742950" lvl="1"/>
            <a:r>
              <a:rPr lang="en-US" sz="1400" b="0" i="0">
                <a:effectLst/>
              </a:rPr>
              <a:t>1 credit of Math </a:t>
            </a:r>
            <a:r>
              <a:rPr lang="en-US" sz="1400" b="1" i="0">
                <a:effectLst/>
              </a:rPr>
              <a:t>and/or</a:t>
            </a:r>
          </a:p>
          <a:p>
            <a:pPr marL="742950" lvl="1"/>
            <a:r>
              <a:rPr lang="en-US" sz="1400" b="0" i="0">
                <a:effectLst/>
              </a:rPr>
              <a:t>0.5 credit of Economics </a:t>
            </a:r>
            <a:r>
              <a:rPr lang="en-US" sz="1400" b="1" i="0">
                <a:effectLst/>
              </a:rPr>
              <a:t>and/or</a:t>
            </a:r>
            <a:endParaRPr lang="en-US" sz="1400" b="0" i="0">
              <a:effectLst/>
            </a:endParaRPr>
          </a:p>
          <a:p>
            <a:pPr marL="742950" lvl="1"/>
            <a:r>
              <a:rPr lang="en-US" sz="1400" b="0" i="0">
                <a:effectLst/>
              </a:rPr>
              <a:t>0.5 credit of American Government</a:t>
            </a:r>
          </a:p>
          <a:p>
            <a:pPr marL="742950" lvl="1"/>
            <a:endParaRPr lang="en-US" sz="1400" b="0" i="0">
              <a:effectLst/>
            </a:endParaRPr>
          </a:p>
          <a:p>
            <a:endParaRPr lang="en-US" sz="1400"/>
          </a:p>
        </p:txBody>
      </p:sp>
    </p:spTree>
    <p:extLst>
      <p:ext uri="{BB962C8B-B14F-4D97-AF65-F5344CB8AC3E}">
        <p14:creationId xmlns:p14="http://schemas.microsoft.com/office/powerpoint/2010/main" val="89025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14">
            <a:extLst>
              <a:ext uri="{FF2B5EF4-FFF2-40B4-BE49-F238E27FC236}">
                <a16:creationId xmlns:a16="http://schemas.microsoft.com/office/drawing/2014/main" id="{A81E7530-396C-45F0-92F4-A885648D16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A picture containing table, indoor, person, desk&#10;&#10;Description automatically generated">
            <a:extLst>
              <a:ext uri="{FF2B5EF4-FFF2-40B4-BE49-F238E27FC236}">
                <a16:creationId xmlns:a16="http://schemas.microsoft.com/office/drawing/2014/main" id="{70EF4465-06A1-B40E-AD74-5CDA750FD4F3}"/>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t="4217" r="1" b="7124"/>
          <a:stretch/>
        </p:blipFill>
        <p:spPr>
          <a:xfrm>
            <a:off x="600623" y="12831"/>
            <a:ext cx="11588329" cy="6857999"/>
          </a:xfrm>
          <a:prstGeom prst="rect">
            <a:avLst/>
          </a:prstGeom>
        </p:spPr>
      </p:pic>
      <p:sp>
        <p:nvSpPr>
          <p:cNvPr id="44" name="Rectangle 16">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19898" cy="6858000"/>
          </a:xfrm>
          <a:prstGeom prst="rect">
            <a:avLst/>
          </a:prstGeom>
          <a:solidFill>
            <a:schemeClr val="tx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01249A-320A-E20A-9CA7-E627748DA7EC}"/>
              </a:ext>
            </a:extLst>
          </p:cNvPr>
          <p:cNvSpPr>
            <a:spLocks noGrp="1"/>
          </p:cNvSpPr>
          <p:nvPr>
            <p:ph type="title"/>
          </p:nvPr>
        </p:nvSpPr>
        <p:spPr>
          <a:xfrm>
            <a:off x="1166649" y="721805"/>
            <a:ext cx="3874686" cy="2147520"/>
          </a:xfrm>
        </p:spPr>
        <p:txBody>
          <a:bodyPr vert="horz" lIns="91440" tIns="45720" rIns="91440" bIns="45720" rtlCol="0" anchor="ctr">
            <a:normAutofit/>
          </a:bodyPr>
          <a:lstStyle/>
          <a:p>
            <a:r>
              <a:rPr lang="en-US" b="1">
                <a:solidFill>
                  <a:schemeClr val="bg1"/>
                </a:solidFill>
              </a:rPr>
              <a:t>Dual Enrollment Eligibility</a:t>
            </a:r>
          </a:p>
        </p:txBody>
      </p:sp>
      <p:sp>
        <p:nvSpPr>
          <p:cNvPr id="45" name="Rectangle 18">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20">
            <a:extLst>
              <a:ext uri="{FF2B5EF4-FFF2-40B4-BE49-F238E27FC236}">
                <a16:creationId xmlns:a16="http://schemas.microsoft.com/office/drawing/2014/main" id="{81DE8B58-F373-409E-A253-4380A66091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47" name="Rectangle 64">
              <a:extLst>
                <a:ext uri="{FF2B5EF4-FFF2-40B4-BE49-F238E27FC236}">
                  <a16:creationId xmlns:a16="http://schemas.microsoft.com/office/drawing/2014/main" id="{F5ACE265-D22D-48CC-99DE-EB81AE922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FE80EEA-F4ED-4436-8861-0BEAAEFE76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C3642BC8-86E8-47D0-8846-3E4D49E4B4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6">
              <a:extLst>
                <a:ext uri="{FF2B5EF4-FFF2-40B4-BE49-F238E27FC236}">
                  <a16:creationId xmlns:a16="http://schemas.microsoft.com/office/drawing/2014/main" id="{82D35214-3634-4180-BF0E-45B6145161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15BE89E6-3D1C-42B5-A950-E72889F8BB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473771CC-5097-4E08-9606-24B0BC9A0D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BE872634-00DA-47BD-880D-5C05FFADC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4F151F5C-DE9B-460E-BC51-471F4A8A5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34557B8A-4D2F-4D0D-B746-59EA85318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C764CD8E-E409-4E9B-8E87-746DDE36D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8E27A01D-2F01-4286-9453-3FBF6E84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460487A5-12EB-422E-9588-8FF06FAF73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7D522D20-C9F7-4B34-9066-4B43ADAAB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97B04F2C-295B-447A-8941-0AD4F55516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17D7FF91-B366-4534-B9B4-5710926EE7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B5B8116C-ADD9-4826-9C37-270377E8F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22D01D96-8DB8-40BF-83AC-4CA49EC263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44B584CD-5E60-4B15-847C-B30D15DA1A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CF2BB7DC-B968-4F0B-9748-BF0E6E297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CF12C159-3F09-4861-9450-ECD5DB310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Rectangle 42">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B6AB208-D8B0-72AB-D1FD-614863ECBFAF}"/>
              </a:ext>
            </a:extLst>
          </p:cNvPr>
          <p:cNvSpPr>
            <a:spLocks noGrp="1"/>
          </p:cNvSpPr>
          <p:nvPr>
            <p:ph sz="half" idx="1"/>
          </p:nvPr>
        </p:nvSpPr>
        <p:spPr>
          <a:xfrm>
            <a:off x="966651" y="2869325"/>
            <a:ext cx="4074683" cy="3697013"/>
          </a:xfrm>
        </p:spPr>
        <p:txBody>
          <a:bodyPr vert="horz" lIns="91440" tIns="45720" rIns="91440" bIns="45720" rtlCol="0" anchor="ctr">
            <a:normAutofit/>
          </a:bodyPr>
          <a:lstStyle/>
          <a:p>
            <a:r>
              <a:rPr lang="en-US" sz="1800" dirty="0">
                <a:solidFill>
                  <a:schemeClr val="bg1"/>
                </a:solidFill>
              </a:rPr>
              <a:t>Minimum 3.0 unweighted high school GPA to enter the program.</a:t>
            </a:r>
          </a:p>
          <a:p>
            <a:r>
              <a:rPr lang="en-US" sz="1800" dirty="0">
                <a:solidFill>
                  <a:schemeClr val="bg1"/>
                </a:solidFill>
              </a:rPr>
              <a:t>Maintain a 3.0 unweighted high school GPA and a 2.0 college GPA</a:t>
            </a:r>
          </a:p>
          <a:p>
            <a:r>
              <a:rPr lang="en-US" sz="1800" dirty="0">
                <a:solidFill>
                  <a:schemeClr val="bg1"/>
                </a:solidFill>
              </a:rPr>
              <a:t>Have taken a placement test that is less than two years old	</a:t>
            </a:r>
          </a:p>
          <a:p>
            <a:r>
              <a:rPr lang="en-US" sz="1800" dirty="0">
                <a:solidFill>
                  <a:schemeClr val="bg1"/>
                </a:solidFill>
              </a:rPr>
              <a:t>( ACT, SAT, or PERT)</a:t>
            </a:r>
          </a:p>
        </p:txBody>
      </p:sp>
    </p:spTree>
    <p:extLst>
      <p:ext uri="{BB962C8B-B14F-4D97-AF65-F5344CB8AC3E}">
        <p14:creationId xmlns:p14="http://schemas.microsoft.com/office/powerpoint/2010/main" val="3954012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F2AC420E-F79A-4FB7-8013-94B1E8B63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3CD1EA40-7116-4FCB-9369-70F29FAA91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592824" cy="32339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0952AC-6C79-430E-A66F-F64BFF1C98FA}"/>
              </a:ext>
            </a:extLst>
          </p:cNvPr>
          <p:cNvSpPr>
            <a:spLocks noGrp="1"/>
          </p:cNvSpPr>
          <p:nvPr>
            <p:ph type="title"/>
          </p:nvPr>
        </p:nvSpPr>
        <p:spPr>
          <a:xfrm>
            <a:off x="1166648" y="655591"/>
            <a:ext cx="4929352" cy="2315616"/>
          </a:xfrm>
        </p:spPr>
        <p:txBody>
          <a:bodyPr>
            <a:normAutofit/>
          </a:bodyPr>
          <a:lstStyle/>
          <a:p>
            <a:r>
              <a:rPr lang="en-US" spc="-85">
                <a:latin typeface="+mn-lt"/>
              </a:rPr>
              <a:t>Dual Enrollment Placement Testing</a:t>
            </a:r>
            <a:br>
              <a:rPr lang="en-US" spc="-85">
                <a:latin typeface="+mn-lt"/>
              </a:rPr>
            </a:br>
            <a:endParaRPr lang="en-US"/>
          </a:p>
        </p:txBody>
      </p:sp>
      <p:sp>
        <p:nvSpPr>
          <p:cNvPr id="36" name="Rectangle 12">
            <a:extLst>
              <a:ext uri="{FF2B5EF4-FFF2-40B4-BE49-F238E27FC236}">
                <a16:creationId xmlns:a16="http://schemas.microsoft.com/office/drawing/2014/main" id="{BF647E38-F93D-4661-8D77-CE13EEB65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14">
            <a:extLst>
              <a:ext uri="{FF2B5EF4-FFF2-40B4-BE49-F238E27FC236}">
                <a16:creationId xmlns:a16="http://schemas.microsoft.com/office/drawing/2014/main" id="{8E8872B6-836E-4281-A971-D133C61875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16" name="Rectangle 64">
              <a:extLst>
                <a:ext uri="{FF2B5EF4-FFF2-40B4-BE49-F238E27FC236}">
                  <a16:creationId xmlns:a16="http://schemas.microsoft.com/office/drawing/2014/main" id="{0B655FA0-F08E-419A-83F5-23E3ADA5A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AD8E9261-7E3D-4B22-9B39-8CC1D4F43F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632485D7-A2AD-470C-BD26-EABCF63F9C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22BD4173-4E70-447E-9DFE-F4E5CB830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037F912F-356C-4A91-B15E-7A1D626E6D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49B3E584-4770-448C-AEA7-2CEE9F850A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BB0DAED8-C4B6-4A57-9196-B11759865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72B27AFA-86A5-4FB9-9FE1-33E250396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655899FB-5538-4E4C-B95A-D3BA49BBD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885694C0-F226-4392-885A-1056B163F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483E3282-BB58-46D8-BB45-F7F2DBCCF1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402E8DFE-1141-4DAF-AB0C-A74CC0EFD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B261BAA8-8B84-4751-80F6-9153C68F2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10FB8389-B4B0-4276-A6EB-5535937738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7E496AA7-168D-4B53-A954-31C3A61C22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E0223324-6476-4A1F-B26F-77CB4E5AA0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81E2E8B6-2216-47C5-A3C2-1DBAD819E3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9A0ABF1C-7928-4DD3-B9A6-6B59959971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8D1F42DA-9F6E-477D-B3BB-92EC089DBC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9457FA40-677B-4BAA-BF89-253A485DD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Rectangle 36">
            <a:extLst>
              <a:ext uri="{FF2B5EF4-FFF2-40B4-BE49-F238E27FC236}">
                <a16:creationId xmlns:a16="http://schemas.microsoft.com/office/drawing/2014/main" id="{D6C80E47-971C-437F-B030-191115B01D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33984"/>
            <a:ext cx="606971"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92BAAD0-9666-DE06-2444-A0BA32859CE7}"/>
              </a:ext>
            </a:extLst>
          </p:cNvPr>
          <p:cNvPicPr>
            <a:picLocks noChangeAspect="1"/>
          </p:cNvPicPr>
          <p:nvPr/>
        </p:nvPicPr>
        <p:blipFill>
          <a:blip r:embed="rId2"/>
          <a:stretch>
            <a:fillRect/>
          </a:stretch>
        </p:blipFill>
        <p:spPr>
          <a:xfrm>
            <a:off x="854387" y="2591061"/>
            <a:ext cx="5491019" cy="3033787"/>
          </a:xfrm>
          <a:prstGeom prst="rect">
            <a:avLst/>
          </a:prstGeom>
        </p:spPr>
      </p:pic>
      <p:sp>
        <p:nvSpPr>
          <p:cNvPr id="45" name="Content Placeholder 2">
            <a:extLst>
              <a:ext uri="{FF2B5EF4-FFF2-40B4-BE49-F238E27FC236}">
                <a16:creationId xmlns:a16="http://schemas.microsoft.com/office/drawing/2014/main" id="{BD44C8E1-2726-E8EA-79E9-CF139023716A}"/>
              </a:ext>
            </a:extLst>
          </p:cNvPr>
          <p:cNvSpPr>
            <a:spLocks noGrp="1"/>
          </p:cNvSpPr>
          <p:nvPr>
            <p:ph idx="1"/>
          </p:nvPr>
        </p:nvSpPr>
        <p:spPr>
          <a:xfrm>
            <a:off x="7169101" y="521207"/>
            <a:ext cx="4496426" cy="5957789"/>
          </a:xfrm>
        </p:spPr>
        <p:txBody>
          <a:bodyPr anchor="ctr">
            <a:normAutofit fontScale="92500"/>
          </a:bodyPr>
          <a:lstStyle/>
          <a:p>
            <a:r>
              <a:rPr lang="en-US" sz="2200" spc="25">
                <a:effectLst/>
                <a:latin typeface="Calibri" panose="020F0502020204030204" pitchFamily="34" charset="0"/>
                <a:ea typeface="Calibri" panose="020F0502020204030204" pitchFamily="34" charset="0"/>
                <a:cs typeface="Calibri" panose="020F0502020204030204" pitchFamily="34" charset="0"/>
              </a:rPr>
              <a:t>In order to begin the Dual Enrollment program, students must provide test scores.</a:t>
            </a:r>
          </a:p>
          <a:p>
            <a:r>
              <a:rPr lang="en-US" sz="2200" spc="25">
                <a:effectLst/>
                <a:latin typeface="Calibri" panose="020F0502020204030204" pitchFamily="34" charset="0"/>
                <a:ea typeface="Calibri" panose="020F0502020204030204" pitchFamily="34" charset="0"/>
                <a:cs typeface="Calibri" panose="020F0502020204030204" pitchFamily="34" charset="0"/>
              </a:rPr>
              <a:t>HCC accepts the PERT, ACT, or SAT.</a:t>
            </a:r>
          </a:p>
          <a:p>
            <a:r>
              <a:rPr lang="en-US" sz="2200" spc="25">
                <a:effectLst/>
                <a:latin typeface="Calibri" panose="020F0502020204030204" pitchFamily="34" charset="0"/>
                <a:ea typeface="Calibri" panose="020F0502020204030204" pitchFamily="34" charset="0"/>
                <a:cs typeface="Calibri" panose="020F0502020204030204" pitchFamily="34" charset="0"/>
              </a:rPr>
              <a:t>Test scores must be less than two years old.</a:t>
            </a:r>
            <a:endParaRPr lang="en-US" sz="2200" spc="25">
              <a:latin typeface="Calibri" panose="020F0502020204030204" pitchFamily="34" charset="0"/>
              <a:ea typeface="Calibri" panose="020F0502020204030204" pitchFamily="34" charset="0"/>
              <a:cs typeface="Calibri" panose="020F0502020204030204" pitchFamily="34" charset="0"/>
            </a:endParaRPr>
          </a:p>
          <a:p>
            <a:r>
              <a:rPr lang="en-US" sz="2200" spc="25">
                <a:effectLst/>
                <a:latin typeface="Calibri" panose="020F0502020204030204" pitchFamily="34" charset="0"/>
                <a:ea typeface="Calibri" panose="020F0502020204030204" pitchFamily="34" charset="0"/>
                <a:cs typeface="Calibri" panose="020F0502020204030204" pitchFamily="34" charset="0"/>
              </a:rPr>
              <a:t>Students will not need a set test score in order to begin Dual Enrollment, but a college-ready test score is needed for specific courses. </a:t>
            </a:r>
          </a:p>
          <a:p>
            <a:r>
              <a:rPr lang="en-US" sz="2200" spc="25">
                <a:latin typeface="Calibri" panose="020F0502020204030204" pitchFamily="34" charset="0"/>
                <a:ea typeface="Calibri" panose="020F0502020204030204" pitchFamily="34" charset="0"/>
                <a:cs typeface="Calibri" panose="020F0502020204030204" pitchFamily="34" charset="0"/>
              </a:rPr>
              <a:t>The PERT exam may be taken up to three times. </a:t>
            </a:r>
          </a:p>
          <a:p>
            <a:r>
              <a:rPr lang="en-US" sz="2200" spc="25">
                <a:effectLst/>
                <a:latin typeface="Calibri" panose="020F0502020204030204" pitchFamily="34" charset="0"/>
                <a:ea typeface="Calibri" panose="020F0502020204030204" pitchFamily="34" charset="0"/>
                <a:cs typeface="Calibri" panose="020F0502020204030204" pitchFamily="34" charset="0"/>
              </a:rPr>
              <a:t>It is free the first time and $10 per section each subsequent time.</a:t>
            </a:r>
          </a:p>
          <a:p>
            <a:r>
              <a:rPr lang="en-US" sz="2200" spc="25">
                <a:latin typeface="Calibri" panose="020F0502020204030204" pitchFamily="34" charset="0"/>
                <a:ea typeface="Calibri" panose="020F0502020204030204" pitchFamily="34" charset="0"/>
                <a:cs typeface="Calibri" panose="020F0502020204030204" pitchFamily="34" charset="0"/>
              </a:rPr>
              <a:t>PERT exam may be taken at any HCC campus or online. </a:t>
            </a:r>
          </a:p>
          <a:p>
            <a:r>
              <a:rPr lang="en-US" sz="2200" spc="25">
                <a:effectLst/>
                <a:latin typeface="Calibri" panose="020F0502020204030204" pitchFamily="34" charset="0"/>
                <a:ea typeface="Calibri" panose="020F0502020204030204" pitchFamily="34" charset="0"/>
                <a:cs typeface="Calibri" panose="020F0502020204030204" pitchFamily="34" charset="0"/>
              </a:rPr>
              <a:t>Must make an appointment with </a:t>
            </a:r>
            <a:r>
              <a:rPr lang="en-US" sz="2200" spc="25">
                <a:latin typeface="Calibri" panose="020F0502020204030204" pitchFamily="34" charset="0"/>
                <a:ea typeface="Calibri" panose="020F0502020204030204" pitchFamily="34" charset="0"/>
                <a:cs typeface="Calibri" panose="020F0502020204030204" pitchFamily="34" charset="0"/>
              </a:rPr>
              <a:t>a campus</a:t>
            </a:r>
            <a:r>
              <a:rPr lang="en-US" sz="2200" spc="25">
                <a:effectLst/>
                <a:latin typeface="Calibri" panose="020F0502020204030204" pitchFamily="34" charset="0"/>
                <a:ea typeface="Calibri" panose="020F0502020204030204" pitchFamily="34" charset="0"/>
                <a:cs typeface="Calibri" panose="020F0502020204030204" pitchFamily="34" charset="0"/>
              </a:rPr>
              <a:t> Testing Center.</a:t>
            </a:r>
            <a:endParaRPr lang="en-US" sz="2200">
              <a:effectLst/>
              <a:latin typeface="Calibri" panose="020F0502020204030204" pitchFamily="34" charset="0"/>
              <a:ea typeface="Calibri" panose="020F0502020204030204" pitchFamily="34" charset="0"/>
            </a:endParaRPr>
          </a:p>
          <a:p>
            <a:endParaRPr lang="en-US" sz="2200"/>
          </a:p>
          <a:p>
            <a:endParaRPr lang="en-US" sz="2200" dirty="0"/>
          </a:p>
        </p:txBody>
      </p:sp>
    </p:spTree>
    <p:extLst>
      <p:ext uri="{BB962C8B-B14F-4D97-AF65-F5344CB8AC3E}">
        <p14:creationId xmlns:p14="http://schemas.microsoft.com/office/powerpoint/2010/main" val="3101134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Freeform: Shape 1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36" name="Group 2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7"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AE148846-0019-8320-C6CA-4F7876A95E50}"/>
              </a:ext>
            </a:extLst>
          </p:cNvPr>
          <p:cNvSpPr>
            <a:spLocks noGrp="1"/>
          </p:cNvSpPr>
          <p:nvPr>
            <p:ph type="title"/>
          </p:nvPr>
        </p:nvSpPr>
        <p:spPr>
          <a:xfrm>
            <a:off x="535020" y="685800"/>
            <a:ext cx="2780271" cy="5105400"/>
          </a:xfrm>
        </p:spPr>
        <p:txBody>
          <a:bodyPr>
            <a:normAutofit/>
          </a:bodyPr>
          <a:lstStyle/>
          <a:p>
            <a:r>
              <a:rPr lang="en-US" sz="3700" spc="-105">
                <a:solidFill>
                  <a:srgbClr val="FFFFFF"/>
                </a:solidFill>
                <a:latin typeface="+mn-lt"/>
              </a:rPr>
              <a:t>Transferability </a:t>
            </a:r>
            <a:r>
              <a:rPr lang="en-US" sz="3700" spc="-55">
                <a:solidFill>
                  <a:srgbClr val="FFFFFF"/>
                </a:solidFill>
                <a:latin typeface="+mn-lt"/>
              </a:rPr>
              <a:t>of </a:t>
            </a:r>
            <a:r>
              <a:rPr lang="en-US" sz="3700" spc="-75">
                <a:solidFill>
                  <a:srgbClr val="FFFFFF"/>
                </a:solidFill>
                <a:latin typeface="+mn-lt"/>
              </a:rPr>
              <a:t>Dual </a:t>
            </a:r>
            <a:r>
              <a:rPr lang="en-US" sz="3700" spc="-95">
                <a:solidFill>
                  <a:srgbClr val="FFFFFF"/>
                </a:solidFill>
                <a:latin typeface="+mn-lt"/>
              </a:rPr>
              <a:t>Enrollment </a:t>
            </a:r>
            <a:r>
              <a:rPr lang="en-US" sz="3700" spc="-670">
                <a:solidFill>
                  <a:srgbClr val="FFFFFF"/>
                </a:solidFill>
                <a:latin typeface="+mn-lt"/>
              </a:rPr>
              <a:t> </a:t>
            </a:r>
            <a:r>
              <a:rPr lang="en-US" sz="3700" spc="-90">
                <a:solidFill>
                  <a:srgbClr val="FFFFFF"/>
                </a:solidFill>
                <a:latin typeface="+mn-lt"/>
              </a:rPr>
              <a:t>Courses</a:t>
            </a:r>
            <a:endParaRPr lang="en-US" sz="3700">
              <a:solidFill>
                <a:srgbClr val="FFFFFF"/>
              </a:solidFill>
            </a:endParaRPr>
          </a:p>
        </p:txBody>
      </p:sp>
      <p:graphicFrame>
        <p:nvGraphicFramePr>
          <p:cNvPr id="15" name="Content Placeholder 2">
            <a:extLst>
              <a:ext uri="{FF2B5EF4-FFF2-40B4-BE49-F238E27FC236}">
                <a16:creationId xmlns:a16="http://schemas.microsoft.com/office/drawing/2014/main" id="{51B15FF1-627D-4381-9605-E17EFEFCC811}"/>
              </a:ext>
            </a:extLst>
          </p:cNvPr>
          <p:cNvGraphicFramePr>
            <a:graphicFrameLocks noGrp="1"/>
          </p:cNvGraphicFramePr>
          <p:nvPr>
            <p:ph idx="1"/>
            <p:extLst>
              <p:ext uri="{D42A27DB-BD31-4B8C-83A1-F6EECF244321}">
                <p14:modId xmlns:p14="http://schemas.microsoft.com/office/powerpoint/2010/main" val="25443428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3965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75E2015D-4DDE-49B5-468E-D46DECD8B74E}"/>
              </a:ext>
            </a:extLst>
          </p:cNvPr>
          <p:cNvSpPr txBox="1"/>
          <p:nvPr/>
        </p:nvSpPr>
        <p:spPr>
          <a:xfrm>
            <a:off x="1330527" y="2024743"/>
            <a:ext cx="184731" cy="369332"/>
          </a:xfrm>
          <a:prstGeom prst="rect">
            <a:avLst/>
          </a:prstGeom>
          <a:noFill/>
        </p:spPr>
        <p:txBody>
          <a:bodyPr wrap="none" rtlCol="0">
            <a:spAutoFit/>
          </a:bodyPr>
          <a:lstStyle/>
          <a:p>
            <a:endParaRPr lang="en-US" dirty="0"/>
          </a:p>
        </p:txBody>
      </p:sp>
      <p:graphicFrame>
        <p:nvGraphicFramePr>
          <p:cNvPr id="5" name="Content Placeholder 2">
            <a:extLst>
              <a:ext uri="{FF2B5EF4-FFF2-40B4-BE49-F238E27FC236}">
                <a16:creationId xmlns:a16="http://schemas.microsoft.com/office/drawing/2014/main" id="{54B58044-B766-4295-A434-47304F43326A}"/>
              </a:ext>
            </a:extLst>
          </p:cNvPr>
          <p:cNvGraphicFramePr>
            <a:graphicFrameLocks noGrp="1"/>
          </p:cNvGraphicFramePr>
          <p:nvPr>
            <p:ph idx="1"/>
            <p:extLst>
              <p:ext uri="{D42A27DB-BD31-4B8C-83A1-F6EECF244321}">
                <p14:modId xmlns:p14="http://schemas.microsoft.com/office/powerpoint/2010/main" val="378780577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6396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29"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3" name="Freeform: Shape 32">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4" name="Freeform: Shape 33">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5" name="Freeform: Shape 34">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6" name="Freeform: Shape 35">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7" name="Freeform: Shape 36">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8" name="Freeform: Shape 37">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9" name="Freeform: Shape 38">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BCAEE596-44FC-E862-F7E2-B8A120E23954}"/>
              </a:ext>
            </a:extLst>
          </p:cNvPr>
          <p:cNvSpPr>
            <a:spLocks noGrp="1"/>
          </p:cNvSpPr>
          <p:nvPr>
            <p:ph type="title"/>
          </p:nvPr>
        </p:nvSpPr>
        <p:spPr>
          <a:xfrm>
            <a:off x="786385" y="841248"/>
            <a:ext cx="3515244" cy="5340097"/>
          </a:xfrm>
        </p:spPr>
        <p:txBody>
          <a:bodyPr anchor="ctr">
            <a:normAutofit/>
          </a:bodyPr>
          <a:lstStyle/>
          <a:p>
            <a:pPr algn="ctr"/>
            <a:r>
              <a:rPr lang="en-US" sz="4800" dirty="0">
                <a:solidFill>
                  <a:schemeClr val="bg1"/>
                </a:solidFill>
              </a:rPr>
              <a:t>Essential Points to Share with Students about their </a:t>
            </a:r>
            <a:r>
              <a:rPr lang="en-US" sz="6600" b="1" dirty="0">
                <a:solidFill>
                  <a:schemeClr val="bg1"/>
                </a:solidFill>
              </a:rPr>
              <a:t>Grades</a:t>
            </a:r>
          </a:p>
        </p:txBody>
      </p:sp>
      <p:graphicFrame>
        <p:nvGraphicFramePr>
          <p:cNvPr id="5" name="Content Placeholder 2">
            <a:extLst>
              <a:ext uri="{FF2B5EF4-FFF2-40B4-BE49-F238E27FC236}">
                <a16:creationId xmlns:a16="http://schemas.microsoft.com/office/drawing/2014/main" id="{844593A4-E8C1-1CD4-6C24-A163A2A981A7}"/>
              </a:ext>
            </a:extLst>
          </p:cNvPr>
          <p:cNvGraphicFramePr>
            <a:graphicFrameLocks noGrp="1"/>
          </p:cNvGraphicFramePr>
          <p:nvPr>
            <p:ph idx="1"/>
            <p:extLst>
              <p:ext uri="{D42A27DB-BD31-4B8C-83A1-F6EECF244321}">
                <p14:modId xmlns:p14="http://schemas.microsoft.com/office/powerpoint/2010/main" val="660535356"/>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5078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19">
            <a:extLst>
              <a:ext uri="{FF2B5EF4-FFF2-40B4-BE49-F238E27FC236}">
                <a16:creationId xmlns:a16="http://schemas.microsoft.com/office/drawing/2014/main" id="{460B0EFB-53ED-4F35-B05D-F658EA021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9" name="Picture 8" descr="A person sitting at a desk with a computer&#10;&#10;Description automatically generated with medium confidence">
            <a:extLst>
              <a:ext uri="{FF2B5EF4-FFF2-40B4-BE49-F238E27FC236}">
                <a16:creationId xmlns:a16="http://schemas.microsoft.com/office/drawing/2014/main" id="{94C1618F-05FB-36B7-CE49-0403BEE7C0EC}"/>
              </a:ext>
            </a:extLst>
          </p:cNvPr>
          <p:cNvPicPr>
            <a:picLocks noChangeAspect="1"/>
          </p:cNvPicPr>
          <p:nvPr/>
        </p:nvPicPr>
        <p:blipFill rotWithShape="1">
          <a:blip r:embed="rId2">
            <a:extLst>
              <a:ext uri="{28A0092B-C50C-407E-A947-70E740481C1C}">
                <a14:useLocalDpi xmlns:a14="http://schemas.microsoft.com/office/drawing/2010/main" val="0"/>
              </a:ext>
            </a:extLst>
          </a:blip>
          <a:srcRect l="33200" r="13698"/>
          <a:stretch/>
        </p:blipFill>
        <p:spPr>
          <a:xfrm>
            <a:off x="-7366" y="10"/>
            <a:ext cx="4855591" cy="6857990"/>
          </a:xfrm>
          <a:custGeom>
            <a:avLst/>
            <a:gdLst/>
            <a:ahLst/>
            <a:cxnLst/>
            <a:rect l="l" t="t" r="r" b="b"/>
            <a:pathLst>
              <a:path w="4636517" h="6858000">
                <a:moveTo>
                  <a:pt x="0" y="0"/>
                </a:moveTo>
                <a:lnTo>
                  <a:pt x="4636517" y="0"/>
                </a:lnTo>
                <a:lnTo>
                  <a:pt x="4636517" y="6858000"/>
                </a:lnTo>
                <a:lnTo>
                  <a:pt x="0" y="6858000"/>
                </a:lnTo>
                <a:close/>
              </a:path>
            </a:pathLst>
          </a:custGeom>
        </p:spPr>
      </p:pic>
      <p:sp>
        <p:nvSpPr>
          <p:cNvPr id="33"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aphicFrame>
        <p:nvGraphicFramePr>
          <p:cNvPr id="15" name="Content Placeholder 2">
            <a:extLst>
              <a:ext uri="{FF2B5EF4-FFF2-40B4-BE49-F238E27FC236}">
                <a16:creationId xmlns:a16="http://schemas.microsoft.com/office/drawing/2014/main" id="{CD16C364-88FD-4504-5E0F-9700449A7A90}"/>
              </a:ext>
            </a:extLst>
          </p:cNvPr>
          <p:cNvGraphicFramePr>
            <a:graphicFrameLocks noGrp="1"/>
          </p:cNvGraphicFramePr>
          <p:nvPr>
            <p:ph idx="1"/>
            <p:extLst>
              <p:ext uri="{D42A27DB-BD31-4B8C-83A1-F6EECF244321}">
                <p14:modId xmlns:p14="http://schemas.microsoft.com/office/powerpoint/2010/main" val="3214636754"/>
              </p:ext>
            </p:extLst>
          </p:nvPr>
        </p:nvGraphicFramePr>
        <p:xfrm>
          <a:off x="5164667" y="407987"/>
          <a:ext cx="6496763" cy="60420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910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6C5D-AA67-49A7-87FE-0F6B00B8DEEE}"/>
              </a:ext>
            </a:extLst>
          </p:cNvPr>
          <p:cNvSpPr>
            <a:spLocks noGrp="1"/>
          </p:cNvSpPr>
          <p:nvPr>
            <p:ph type="title"/>
          </p:nvPr>
        </p:nvSpPr>
        <p:spPr>
          <a:xfrm>
            <a:off x="677334" y="231228"/>
            <a:ext cx="8596668" cy="1320800"/>
          </a:xfrm>
        </p:spPr>
        <p:txBody>
          <a:bodyPr/>
          <a:lstStyle/>
          <a:p>
            <a:r>
              <a:rPr lang="en-US" sz="3600" b="1" spc="-90" dirty="0">
                <a:latin typeface="+mn-lt"/>
              </a:rPr>
              <a:t>Dual Enrollment Application Process</a:t>
            </a:r>
            <a:endParaRPr lang="en-US" b="1" dirty="0"/>
          </a:p>
        </p:txBody>
      </p:sp>
      <p:sp>
        <p:nvSpPr>
          <p:cNvPr id="3" name="Content Placeholder 2">
            <a:extLst>
              <a:ext uri="{FF2B5EF4-FFF2-40B4-BE49-F238E27FC236}">
                <a16:creationId xmlns:a16="http://schemas.microsoft.com/office/drawing/2014/main" id="{C6E46EA3-5CF1-F46A-7727-FF44D9A454B2}"/>
              </a:ext>
            </a:extLst>
          </p:cNvPr>
          <p:cNvSpPr>
            <a:spLocks noGrp="1"/>
          </p:cNvSpPr>
          <p:nvPr>
            <p:ph idx="1"/>
          </p:nvPr>
        </p:nvSpPr>
        <p:spPr>
          <a:xfrm>
            <a:off x="677333" y="1387366"/>
            <a:ext cx="9105169" cy="5470634"/>
          </a:xfrm>
        </p:spPr>
        <p:txBody>
          <a:bodyPr>
            <a:normAutofit/>
          </a:bodyPr>
          <a:lstStyle/>
          <a:p>
            <a:pPr marL="285750" indent="-285750">
              <a:spcAft>
                <a:spcPts val="1200"/>
              </a:spcAft>
              <a:buClr>
                <a:srgbClr val="92D050"/>
              </a:buClr>
              <a:buFont typeface="Arial" panose="020B0604020202020204" pitchFamily="34" charset="0"/>
              <a:buChar char="•"/>
            </a:pPr>
            <a:r>
              <a:rPr lang="en-US" b="1" dirty="0">
                <a:ea typeface="Times New Roman" panose="02020603050405020304" pitchFamily="18" charset="0"/>
              </a:rPr>
              <a:t>Step 1 </a:t>
            </a:r>
            <a:r>
              <a:rPr lang="en-US" dirty="0">
                <a:ea typeface="Times New Roman" panose="02020603050405020304" pitchFamily="18" charset="0"/>
              </a:rPr>
              <a:t>– Students need to consult you first.</a:t>
            </a:r>
          </a:p>
          <a:p>
            <a:pPr marL="285750" indent="-285750">
              <a:spcAft>
                <a:spcPts val="1200"/>
              </a:spcAft>
              <a:buClr>
                <a:srgbClr val="92D050"/>
              </a:buClr>
              <a:buFont typeface="Arial" panose="020B0604020202020204" pitchFamily="34" charset="0"/>
              <a:buChar char="•"/>
            </a:pPr>
            <a:r>
              <a:rPr lang="en-US" b="1" dirty="0">
                <a:ea typeface="Times New Roman" panose="02020603050405020304" pitchFamily="18" charset="0"/>
              </a:rPr>
              <a:t>Step 2 </a:t>
            </a:r>
            <a:r>
              <a:rPr lang="en-US" dirty="0">
                <a:ea typeface="Times New Roman" panose="02020603050405020304" pitchFamily="18" charset="0"/>
              </a:rPr>
              <a:t>–Online Dual Enrollment Application</a:t>
            </a:r>
          </a:p>
          <a:p>
            <a:pPr marL="285750" indent="-285750">
              <a:spcAft>
                <a:spcPts val="1200"/>
              </a:spcAft>
              <a:buClr>
                <a:srgbClr val="92D050"/>
              </a:buClr>
              <a:buFont typeface="Arial" panose="020B0604020202020204" pitchFamily="34" charset="0"/>
              <a:buChar char="•"/>
            </a:pPr>
            <a:r>
              <a:rPr lang="en-US" b="1" dirty="0">
                <a:ea typeface="Times New Roman" panose="02020603050405020304" pitchFamily="18" charset="0"/>
              </a:rPr>
              <a:t>Step 3 </a:t>
            </a:r>
            <a:r>
              <a:rPr lang="en-US" dirty="0">
                <a:ea typeface="Times New Roman" panose="02020603050405020304" pitchFamily="18" charset="0"/>
              </a:rPr>
              <a:t>–Take PERT or submit ACT/SAT scores.</a:t>
            </a:r>
          </a:p>
          <a:p>
            <a:pPr marL="285750" indent="-285750">
              <a:spcAft>
                <a:spcPts val="1200"/>
              </a:spcAft>
              <a:buClr>
                <a:srgbClr val="92D050"/>
              </a:buClr>
              <a:buFont typeface="Arial" panose="020B0604020202020204" pitchFamily="34" charset="0"/>
              <a:buChar char="•"/>
            </a:pPr>
            <a:r>
              <a:rPr lang="en-US" b="1" dirty="0">
                <a:ea typeface="Times New Roman" panose="02020603050405020304" pitchFamily="18" charset="0"/>
              </a:rPr>
              <a:t>Step 4 </a:t>
            </a:r>
            <a:r>
              <a:rPr lang="en-US" dirty="0">
                <a:ea typeface="Times New Roman" panose="02020603050405020304" pitchFamily="18" charset="0"/>
              </a:rPr>
              <a:t>– Submit Form B and Summary form</a:t>
            </a:r>
            <a:endParaRPr lang="en-US" sz="1900" dirty="0">
              <a:ea typeface="Times New Roman" panose="02020603050405020304" pitchFamily="18" charset="0"/>
            </a:endParaRPr>
          </a:p>
          <a:p>
            <a:pPr marL="285750" indent="-285750">
              <a:spcAft>
                <a:spcPts val="1200"/>
              </a:spcAft>
              <a:buClr>
                <a:srgbClr val="92D050"/>
              </a:buClr>
              <a:buFont typeface="Arial" panose="020B0604020202020204" pitchFamily="34" charset="0"/>
              <a:buChar char="•"/>
            </a:pPr>
            <a:r>
              <a:rPr lang="en-US" b="1" dirty="0">
                <a:ea typeface="Times New Roman" panose="02020603050405020304" pitchFamily="18" charset="0"/>
              </a:rPr>
              <a:t>Step 5 </a:t>
            </a:r>
            <a:r>
              <a:rPr lang="en-US" dirty="0">
                <a:ea typeface="Times New Roman" panose="02020603050405020304" pitchFamily="18" charset="0"/>
              </a:rPr>
              <a:t>– Course Schedule Adjustment via </a:t>
            </a:r>
            <a:r>
              <a:rPr lang="en-US" dirty="0" err="1">
                <a:ea typeface="Times New Roman" panose="02020603050405020304" pitchFamily="18" charset="0"/>
              </a:rPr>
              <a:t>Etrieve</a:t>
            </a:r>
            <a:endParaRPr lang="en-US" sz="1500" dirty="0">
              <a:ea typeface="Times New Roman" panose="02020603050405020304" pitchFamily="18" charset="0"/>
            </a:endParaRPr>
          </a:p>
          <a:p>
            <a:pPr marL="285750" indent="-285750">
              <a:spcAft>
                <a:spcPts val="1200"/>
              </a:spcAft>
              <a:buClr>
                <a:srgbClr val="92D050"/>
              </a:buClr>
              <a:buFont typeface="Arial" panose="020B0604020202020204" pitchFamily="34" charset="0"/>
              <a:buChar char="•"/>
            </a:pPr>
            <a:r>
              <a:rPr lang="en-US" b="1" dirty="0">
                <a:ea typeface="Times New Roman" panose="02020603050405020304" pitchFamily="18" charset="0"/>
              </a:rPr>
              <a:t>Step 6 </a:t>
            </a:r>
            <a:r>
              <a:rPr lang="en-US" dirty="0">
                <a:ea typeface="Times New Roman" panose="02020603050405020304" pitchFamily="18" charset="0"/>
              </a:rPr>
              <a:t>– Order Textbooks</a:t>
            </a:r>
          </a:p>
          <a:p>
            <a:pPr marL="285750" indent="-285750">
              <a:spcAft>
                <a:spcPts val="1200"/>
              </a:spcAft>
              <a:buClr>
                <a:srgbClr val="92D050"/>
              </a:buClr>
            </a:pPr>
            <a:r>
              <a:rPr lang="en-US" b="1" dirty="0">
                <a:ea typeface="Times New Roman" panose="02020603050405020304" pitchFamily="18" charset="0"/>
              </a:rPr>
              <a:t>Step 7 </a:t>
            </a:r>
            <a:r>
              <a:rPr lang="en-US" dirty="0">
                <a:ea typeface="Times New Roman" panose="02020603050405020304" pitchFamily="18" charset="0"/>
              </a:rPr>
              <a:t>– Self-Identify if they need any accommodations. 504 plans accepted. IEPs are not accepted.</a:t>
            </a:r>
          </a:p>
          <a:p>
            <a:pPr marL="285750" indent="-285750">
              <a:spcAft>
                <a:spcPts val="1200"/>
              </a:spcAft>
              <a:buClr>
                <a:srgbClr val="92D050"/>
              </a:buClr>
              <a:buFont typeface="Arial" panose="020B0604020202020204" pitchFamily="34" charset="0"/>
              <a:buChar char="•"/>
            </a:pPr>
            <a:endParaRPr lang="en-US" dirty="0">
              <a:ea typeface="Times New Roman" panose="02020603050405020304" pitchFamily="18" charset="0"/>
            </a:endParaRPr>
          </a:p>
          <a:p>
            <a:pPr marL="285750" indent="-285750">
              <a:spcAft>
                <a:spcPts val="1200"/>
              </a:spcAft>
              <a:buClr>
                <a:srgbClr val="92D050"/>
              </a:buClr>
              <a:buFont typeface="Arial" panose="020B0604020202020204" pitchFamily="34" charset="0"/>
              <a:buChar char="•"/>
            </a:pPr>
            <a:endParaRPr lang="en-US" dirty="0">
              <a:ea typeface="Times New Roman" panose="02020603050405020304" pitchFamily="18" charset="0"/>
            </a:endParaRPr>
          </a:p>
          <a:p>
            <a:pPr marL="285750" indent="-285750">
              <a:spcAft>
                <a:spcPts val="1200"/>
              </a:spcAft>
              <a:buClr>
                <a:srgbClr val="92D050"/>
              </a:buClr>
              <a:buFont typeface="Arial" panose="020B0604020202020204" pitchFamily="34" charset="0"/>
              <a:buChar char="•"/>
            </a:pPr>
            <a:endParaRPr lang="en-US" dirty="0">
              <a:ea typeface="Times New Roman" panose="02020603050405020304" pitchFamily="18" charset="0"/>
            </a:endParaRPr>
          </a:p>
          <a:p>
            <a:pPr marL="285750" indent="-285750">
              <a:spcAft>
                <a:spcPts val="1200"/>
              </a:spcAft>
              <a:buClr>
                <a:srgbClr val="92D050"/>
              </a:buClr>
              <a:buFont typeface="Arial" panose="020B0604020202020204" pitchFamily="34" charset="0"/>
              <a:buChar char="•"/>
            </a:pPr>
            <a:endParaRPr lang="en-US" dirty="0">
              <a:ea typeface="Times New Roman" panose="02020603050405020304" pitchFamily="18" charset="0"/>
            </a:endParaRPr>
          </a:p>
          <a:p>
            <a:pPr marL="285750" indent="-285750">
              <a:spcAft>
                <a:spcPts val="1200"/>
              </a:spcAft>
              <a:buClr>
                <a:srgbClr val="92D050"/>
              </a:buClr>
              <a:buFont typeface="Arial" panose="020B0604020202020204" pitchFamily="34" charset="0"/>
              <a:buChar char="•"/>
            </a:pPr>
            <a:endParaRPr lang="en-US" dirty="0">
              <a:ea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9F9885EA-10F0-BC91-3D16-C6D3B388DD79}"/>
              </a:ext>
            </a:extLst>
          </p:cNvPr>
          <p:cNvPicPr>
            <a:picLocks noChangeAspect="1"/>
          </p:cNvPicPr>
          <p:nvPr/>
        </p:nvPicPr>
        <p:blipFill rotWithShape="1">
          <a:blip r:embed="rId2"/>
          <a:srcRect l="14051" t="6666" r="15450" b="2222"/>
          <a:stretch/>
        </p:blipFill>
        <p:spPr>
          <a:xfrm>
            <a:off x="8436967" y="1387366"/>
            <a:ext cx="1935765" cy="3372507"/>
          </a:xfrm>
          <a:prstGeom prst="rect">
            <a:avLst/>
          </a:prstGeom>
        </p:spPr>
      </p:pic>
      <p:pic>
        <p:nvPicPr>
          <p:cNvPr id="5" name="Graphic 4" descr="Arrow Straight">
            <a:extLst>
              <a:ext uri="{FF2B5EF4-FFF2-40B4-BE49-F238E27FC236}">
                <a16:creationId xmlns:a16="http://schemas.microsoft.com/office/drawing/2014/main" id="{22EE4355-998A-ADE4-D62E-74301D9BF1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22275" y="1332572"/>
            <a:ext cx="914400" cy="914400"/>
          </a:xfrm>
          <a:prstGeom prst="rect">
            <a:avLst/>
          </a:prstGeom>
        </p:spPr>
      </p:pic>
    </p:spTree>
    <p:extLst>
      <p:ext uri="{BB962C8B-B14F-4D97-AF65-F5344CB8AC3E}">
        <p14:creationId xmlns:p14="http://schemas.microsoft.com/office/powerpoint/2010/main" val="3435555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1084</TotalTime>
  <Words>1061</Words>
  <Application>Microsoft Office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Montserrat</vt:lpstr>
      <vt:lpstr>Office Theme</vt:lpstr>
      <vt:lpstr>Dual Enrollment Guide</vt:lpstr>
      <vt:lpstr>PowerPoint Presentation</vt:lpstr>
      <vt:lpstr>Dual Enrollment Eligibility</vt:lpstr>
      <vt:lpstr>Dual Enrollment Placement Testing </vt:lpstr>
      <vt:lpstr>Transferability of Dual Enrollment  Courses</vt:lpstr>
      <vt:lpstr>PowerPoint Presentation</vt:lpstr>
      <vt:lpstr>Essential Points to Share with Students about their Grades</vt:lpstr>
      <vt:lpstr>PowerPoint Presentation</vt:lpstr>
      <vt:lpstr>Dual Enrollment Application Process</vt:lpstr>
      <vt:lpstr>MyHCC Student Forms</vt:lpstr>
      <vt:lpstr>Academic Student Resources</vt:lpstr>
      <vt:lpstr>PowerPoint Presentation</vt:lpstr>
      <vt:lpstr>IMPORTANT DATES: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Enrollment Options for SJCounty High Schoolers</dc:title>
  <dc:creator>Jillian Patterson</dc:creator>
  <cp:lastModifiedBy>Jessica Zavatsky</cp:lastModifiedBy>
  <cp:revision>39</cp:revision>
  <dcterms:created xsi:type="dcterms:W3CDTF">2022-08-15T12:39:35Z</dcterms:created>
  <dcterms:modified xsi:type="dcterms:W3CDTF">2023-04-05T13:51:20Z</dcterms:modified>
</cp:coreProperties>
</file>